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425" r:id="rId3"/>
    <p:sldId id="584" r:id="rId4"/>
    <p:sldId id="585" r:id="rId5"/>
    <p:sldId id="589" r:id="rId6"/>
    <p:sldId id="1982" r:id="rId7"/>
    <p:sldId id="591" r:id="rId8"/>
    <p:sldId id="1978" r:id="rId9"/>
    <p:sldId id="1955" r:id="rId10"/>
    <p:sldId id="592" r:id="rId11"/>
    <p:sldId id="1984" r:id="rId12"/>
    <p:sldId id="1985" r:id="rId13"/>
    <p:sldId id="1986" r:id="rId14"/>
    <p:sldId id="1987" r:id="rId15"/>
    <p:sldId id="1988" r:id="rId16"/>
    <p:sldId id="1989" r:id="rId17"/>
    <p:sldId id="1990" r:id="rId18"/>
    <p:sldId id="1991" r:id="rId19"/>
    <p:sldId id="1992" r:id="rId20"/>
    <p:sldId id="1993" r:id="rId21"/>
    <p:sldId id="1994" r:id="rId22"/>
    <p:sldId id="1995" r:id="rId23"/>
    <p:sldId id="1996" r:id="rId24"/>
    <p:sldId id="1997" r:id="rId25"/>
    <p:sldId id="1998" r:id="rId26"/>
    <p:sldId id="1999" r:id="rId27"/>
    <p:sldId id="2000" r:id="rId28"/>
    <p:sldId id="2001" r:id="rId29"/>
    <p:sldId id="2002" r:id="rId30"/>
    <p:sldId id="2003" r:id="rId31"/>
    <p:sldId id="2004" r:id="rId32"/>
    <p:sldId id="2005" r:id="rId33"/>
    <p:sldId id="2006" r:id="rId34"/>
    <p:sldId id="2007" r:id="rId35"/>
    <p:sldId id="2008" r:id="rId36"/>
    <p:sldId id="2009" r:id="rId37"/>
    <p:sldId id="2010" r:id="rId38"/>
    <p:sldId id="2011" r:id="rId39"/>
    <p:sldId id="2012" r:id="rId40"/>
    <p:sldId id="2013" r:id="rId41"/>
    <p:sldId id="2014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wmf"/></Relationships>
</file>

<file path=ppt/media/image1.png>
</file>

<file path=ppt/media/image10.png>
</file>

<file path=ppt/media/image12.png>
</file>

<file path=ppt/media/image2.png>
</file>

<file path=ppt/media/image3.tiff>
</file>

<file path=ppt/media/image36.png>
</file>

<file path=ppt/media/image38.wmf>
</file>

<file path=ppt/media/image39.png>
</file>

<file path=ppt/media/image40.png>
</file>

<file path=ppt/media/image4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4DD4F-2847-7046-B319-6E79E7CCE6B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9CB498-4ECA-D340-BE14-06AE461E3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34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6E5B8-84E2-41A6-BF9C-3B5D6FF8B32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096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0C0B7-CB84-374F-9453-120C48807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1BD8D2-68C4-424B-B4B9-F9517D2E08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7DCE1-B45C-4940-B1C2-B45FC79DB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59808-DCEA-FA42-B93B-7BAB98AF7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7F5E3-DAB6-0D45-9C35-A5D611BE1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74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42472-4266-3448-8ABC-DDCF2EF59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F587C0-D1AE-2243-BE19-14CC2D40E1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BB21E-A177-7749-9317-1D71CC6D7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25BBB-6B27-B440-8A8C-89D3EF5AC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C1DC7-8BC2-5045-A58B-F6D94A327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52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EA491F-C716-5F45-8C71-DD6BCB94AD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E5049E-E22C-904A-AA36-524D3D45DB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47E6E-4B69-8F4E-A45D-873DFDC43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258D7-3786-3B45-9B60-DE9D26072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2C4C4-7536-5548-8A25-E821CB71D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36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BBE85-30E2-6A4E-9656-AFDF0B2B4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E8C70-A047-E745-9252-192808378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957F2-6017-8547-BAE9-80BD12282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74C41-8EE5-4C47-913F-79A6844B1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45ABC-40FF-6344-9264-9EAAF4E48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7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D426F-2DA6-6842-80BA-8FC21C5A1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A9308-850C-C94F-83CF-6CF21CB8A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1BF37-6B81-BB4D-A472-5A8ECAE94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73498-E5F8-3041-B011-18A11D3F5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C39BD-ADFD-854B-8D03-7F5583B7E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60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31BEE-982B-D449-BF2F-7E89EB3AB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2D126-96B3-C545-8A67-9440F049E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A9D17-73D6-B547-863B-A00790933E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4BC29-A13B-2D46-B06B-F50A8A909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8E5F5D-A062-EE42-96FD-4D26886D5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3BA08-C6EE-4F4A-AF0E-174BC79D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6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C27C7-054C-574D-AA64-B551E4D75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25B1A-F973-0E43-BF9F-F68F1D14C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342B80-D665-394D-9227-FF28100FCE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FA857B-6F14-C04A-890D-26762A54FA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C8022D-3F35-E748-B720-C3C754E20A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B2A64B-178B-264D-90DA-7E978E024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17661C-E0C6-3647-A6EE-AC042DD21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B6B88-60AB-8046-B567-BE1AA46F3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4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44D5C-114C-4D40-B057-B1AB5D20D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C55C5F-5872-844B-8819-9913F42EF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F206AF-8AFA-2C46-A031-310D58185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547E89-5B2E-6545-B9DD-F3CECECD1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638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4E7B7-9248-3E47-A07E-8472E2BA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F654F0-C8C9-FF40-A4C8-92F1B57C0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6AB0FE-F0EB-5648-B386-6085F5935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8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6570-73A5-9744-8CC9-6E7768284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D6289-3EBA-B141-B3CF-CE6A4A6E9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8D06E5-D7DC-9241-9123-7ECEB7EF1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B3098-B21F-E14F-B11F-34B92219A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19E6-B0F4-8841-8A83-62EE33FED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8E31A-27F2-2644-943E-034BC326C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005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E7CD9-EB70-C846-A199-81EC9A866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870962-551B-E244-AA61-C791ED0CC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14A1FB-89F6-E84D-9FD8-909EAB92B3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54D88-9D50-BB42-AC65-8B8C774FF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D6CD8-A25F-A340-9B7A-D439CA9A9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FC0C8-99F8-644D-8E94-4B2EA633E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17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AD6A34-A7CF-5D40-98BA-E2D204B15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FB915-2269-914E-B9C4-806339612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E2B03-6D21-4D42-9ECD-58168D5C44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DA95F-FBDB-7840-B0A2-C8E76AA1F8C6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BB194-6080-C74A-B71A-3A382C2BE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70EA3-30D0-FC48-9D5F-25F889D1D9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81291-2BA4-7F47-A38D-157DF2521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19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9.png"/><Relationship Id="rId4" Type="http://schemas.openxmlformats.org/officeDocument/2006/relationships/image" Target="../media/image38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tags" Target="../tags/tag4.xml"/><Relationship Id="rId7" Type="http://schemas.openxmlformats.org/officeDocument/2006/relationships/image" Target="../media/image10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13" Type="http://schemas.openxmlformats.org/officeDocument/2006/relationships/image" Target="../media/image24.emf"/><Relationship Id="rId18" Type="http://schemas.openxmlformats.org/officeDocument/2006/relationships/image" Target="../media/image29.emf"/><Relationship Id="rId3" Type="http://schemas.openxmlformats.org/officeDocument/2006/relationships/image" Target="../media/image14.emf"/><Relationship Id="rId21" Type="http://schemas.openxmlformats.org/officeDocument/2006/relationships/image" Target="../media/image32.emf"/><Relationship Id="rId7" Type="http://schemas.openxmlformats.org/officeDocument/2006/relationships/image" Target="../media/image18.emf"/><Relationship Id="rId12" Type="http://schemas.openxmlformats.org/officeDocument/2006/relationships/image" Target="../media/image23.emf"/><Relationship Id="rId17" Type="http://schemas.openxmlformats.org/officeDocument/2006/relationships/image" Target="../media/image28.emf"/><Relationship Id="rId2" Type="http://schemas.openxmlformats.org/officeDocument/2006/relationships/image" Target="../media/image13.emf"/><Relationship Id="rId16" Type="http://schemas.openxmlformats.org/officeDocument/2006/relationships/image" Target="../media/image27.emf"/><Relationship Id="rId20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11" Type="http://schemas.openxmlformats.org/officeDocument/2006/relationships/image" Target="../media/image22.emf"/><Relationship Id="rId24" Type="http://schemas.openxmlformats.org/officeDocument/2006/relationships/image" Target="../media/image35.emf"/><Relationship Id="rId5" Type="http://schemas.openxmlformats.org/officeDocument/2006/relationships/image" Target="../media/image16.emf"/><Relationship Id="rId15" Type="http://schemas.openxmlformats.org/officeDocument/2006/relationships/image" Target="../media/image26.emf"/><Relationship Id="rId23" Type="http://schemas.openxmlformats.org/officeDocument/2006/relationships/image" Target="../media/image34.emf"/><Relationship Id="rId10" Type="http://schemas.openxmlformats.org/officeDocument/2006/relationships/image" Target="../media/image21.emf"/><Relationship Id="rId19" Type="http://schemas.openxmlformats.org/officeDocument/2006/relationships/image" Target="../media/image30.emf"/><Relationship Id="rId4" Type="http://schemas.openxmlformats.org/officeDocument/2006/relationships/image" Target="../media/image15.emf"/><Relationship Id="rId9" Type="http://schemas.openxmlformats.org/officeDocument/2006/relationships/image" Target="../media/image20.emf"/><Relationship Id="rId14" Type="http://schemas.openxmlformats.org/officeDocument/2006/relationships/image" Target="../media/image25.emf"/><Relationship Id="rId22" Type="http://schemas.openxmlformats.org/officeDocument/2006/relationships/image" Target="../media/image33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71311-573D-5A4C-BC37-4B9F5C0725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Neural Networks </a:t>
            </a:r>
            <a:br>
              <a:rPr lang="en-US" dirty="0"/>
            </a:br>
            <a:r>
              <a:rPr lang="en-US" dirty="0"/>
              <a:t>and Deep Learning</a:t>
            </a:r>
            <a:br>
              <a:rPr lang="en-US" dirty="0"/>
            </a:br>
            <a:br>
              <a:rPr lang="fa-IR"/>
            </a:br>
            <a:r>
              <a:rPr lang="en-US" sz="2700"/>
              <a:t>Focusing </a:t>
            </a:r>
            <a:r>
              <a:rPr lang="en-US" sz="2700" dirty="0"/>
              <a:t>on classification in NLP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BEEC5A-C6BA-5142-BF81-3FF3E3FBE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FMNLP, Fall 1401</a:t>
            </a:r>
          </a:p>
          <a:p>
            <a:r>
              <a:rPr lang="en-US" dirty="0"/>
              <a:t>Instructor: Yadollah Yaghoobzadeh</a:t>
            </a:r>
          </a:p>
          <a:p>
            <a:endParaRPr lang="en-US" dirty="0"/>
          </a:p>
          <a:p>
            <a:r>
              <a:rPr lang="en-US" sz="1800" dirty="0"/>
              <a:t>Some slides are adopted from “ML for NLU” course of Sam Bowman (NYU)</a:t>
            </a:r>
          </a:p>
        </p:txBody>
      </p:sp>
    </p:spTree>
    <p:extLst>
      <p:ext uri="{BB962C8B-B14F-4D97-AF65-F5344CB8AC3E}">
        <p14:creationId xmlns:p14="http://schemas.microsoft.com/office/powerpoint/2010/main" val="2109039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A302-9CEB-6B49-ABD1-29F430BBE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Network: Training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7FCAC2-35AB-E548-8455-357E85BFE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650" y="2933700"/>
            <a:ext cx="8140700" cy="9906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F139726-A10F-B440-B4E8-3E916B128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66508"/>
          </a:xfrm>
        </p:spPr>
        <p:txBody>
          <a:bodyPr/>
          <a:lstStyle/>
          <a:p>
            <a:r>
              <a:rPr lang="en-US" dirty="0"/>
              <a:t>Training the deep neural network: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4351B3-4E39-2442-BBEF-C4FE715001F4}"/>
              </a:ext>
            </a:extLst>
          </p:cNvPr>
          <p:cNvSpPr txBox="1"/>
          <p:nvPr/>
        </p:nvSpPr>
        <p:spPr>
          <a:xfrm>
            <a:off x="838200" y="4465405"/>
            <a:ext cx="4732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Using gradient  descent algorithm</a:t>
            </a:r>
          </a:p>
        </p:txBody>
      </p:sp>
    </p:spTree>
    <p:extLst>
      <p:ext uri="{BB962C8B-B14F-4D97-AF65-F5344CB8AC3E}">
        <p14:creationId xmlns:p14="http://schemas.microsoft.com/office/powerpoint/2010/main" val="2030835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Network: 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/>
              <a:t>Update weights by </a:t>
            </a:r>
            <a:r>
              <a:rPr lang="en-US" b="1" dirty="0"/>
              <a:t>gradient descent: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7799818" y="1311275"/>
          <a:ext cx="2046288" cy="83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Equation" r:id="rId3" imgW="965160" imgH="393480" progId="Equation.3">
                  <p:embed/>
                </p:oleObj>
              </mc:Choice>
              <mc:Fallback>
                <p:oleObj name="Equation" r:id="rId3" imgW="965160" imgH="39348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99818" y="1311275"/>
                        <a:ext cx="2046288" cy="835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3048000" y="2895600"/>
            <a:ext cx="6324599" cy="3124200"/>
            <a:chOff x="1904999" y="3478644"/>
            <a:chExt cx="6490949" cy="337935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/>
            <a:srcRect l="10795" r="-10769"/>
            <a:stretch/>
          </p:blipFill>
          <p:spPr>
            <a:xfrm>
              <a:off x="1904999" y="3478644"/>
              <a:ext cx="6490949" cy="337935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2971800" y="6324600"/>
              <a:ext cx="44977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w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332025" y="6096000"/>
              <a:ext cx="44977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w</a:t>
              </a:r>
              <a:r>
                <a:rPr lang="en-US" baseline="-25000" dirty="0"/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229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2D746B-78FE-D04F-AFDC-12BF97AAB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for Text Classification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6D67DD-666D-5B4A-A55B-71B50F96DF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8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20648A-F753-5A4C-A4D0-0E39FB88F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classification example: sentiment analysis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942D985-3FE1-3C45-9785-402BE6E52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piece of text, predict the sentiment</a:t>
            </a:r>
          </a:p>
        </p:txBody>
      </p:sp>
      <p:pic>
        <p:nvPicPr>
          <p:cNvPr id="2049" name="Picture 1" descr="page8image3767360">
            <a:extLst>
              <a:ext uri="{FF2B5EF4-FFF2-40B4-BE49-F238E27FC236}">
                <a16:creationId xmlns:a16="http://schemas.microsoft.com/office/drawing/2014/main" id="{2B97DCD5-9D91-FA4C-80C9-C30DB7015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246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9686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65720-6670-654D-9CBC-799FA64E5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pic>
        <p:nvPicPr>
          <p:cNvPr id="3073" name="Picture 1" descr="page9image5073808">
            <a:extLst>
              <a:ext uri="{FF2B5EF4-FFF2-40B4-BE49-F238E27FC236}">
                <a16:creationId xmlns:a16="http://schemas.microsoft.com/office/drawing/2014/main" id="{D09E2094-BC37-0348-8780-89572FAEFA2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8285" y="2300353"/>
            <a:ext cx="7702765" cy="317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8047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850AE-994D-D348-B8BC-C5A175B12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ECB6AD-F6BB-3E4C-8D4B-2B2CBED80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266" y="2195141"/>
            <a:ext cx="8763000" cy="369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05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917A3-D7F2-5A46-A47F-0C0412861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15F28-2EFE-EF44-8F4B-4CA6B09E0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 choice from a fixed set of labels</a:t>
            </a:r>
          </a:p>
          <a:p>
            <a:r>
              <a:rPr lang="en-US" dirty="0"/>
              <a:t>For sentiment:</a:t>
            </a:r>
          </a:p>
          <a:p>
            <a:pPr lvl="1"/>
            <a:r>
              <a:rPr lang="en-US" dirty="0"/>
              <a:t>Positive/negative</a:t>
            </a:r>
          </a:p>
          <a:p>
            <a:pPr lvl="1"/>
            <a:r>
              <a:rPr lang="en-US" dirty="0"/>
              <a:t>Star rating</a:t>
            </a:r>
          </a:p>
          <a:p>
            <a:pPr lvl="1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30763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F5C0B-E84C-6448-B596-1C789BCED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D6D76-C57F-6C4A-A730-4C637CCCB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say we have 10k labeled sentences</a:t>
            </a:r>
          </a:p>
          <a:p>
            <a:r>
              <a:rPr lang="en-US" dirty="0"/>
              <a:t>We want to learn a function </a:t>
            </a:r>
            <a:r>
              <a:rPr lang="en-US" i="1" dirty="0"/>
              <a:t>f</a:t>
            </a:r>
            <a:r>
              <a:rPr lang="en-US" dirty="0"/>
              <a:t> that</a:t>
            </a:r>
          </a:p>
          <a:p>
            <a:pPr lvl="1"/>
            <a:r>
              <a:rPr lang="en-US" dirty="0"/>
              <a:t>maps an unseen sentence to one of the labels</a:t>
            </a:r>
          </a:p>
        </p:txBody>
      </p:sp>
    </p:spTree>
    <p:extLst>
      <p:ext uri="{BB962C8B-B14F-4D97-AF65-F5344CB8AC3E}">
        <p14:creationId xmlns:p14="http://schemas.microsoft.com/office/powerpoint/2010/main" val="809857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4905C-BF44-5E44-969E-9AA748065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with 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9BFFD-5F4F-AB48-8C69-15C8CD2A5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Collect some example input-label pairs 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  <a:p>
            <a:r>
              <a:rPr lang="en-US" dirty="0"/>
              <a:t>Design a model that can map inputs to labels and whose behavior depends on the values of some parameters </a:t>
            </a:r>
            <a:r>
              <a:rPr lang="en-US" dirty="0" err="1"/>
              <a:t>θ</a:t>
            </a:r>
            <a:r>
              <a:rPr lang="en-US" dirty="0"/>
              <a:t>.</a:t>
            </a:r>
          </a:p>
          <a:p>
            <a:r>
              <a:rPr lang="en-US" dirty="0"/>
              <a:t>Use a learning algorithm to train or fit the parameters </a:t>
            </a:r>
            <a:r>
              <a:rPr lang="en-US" dirty="0" err="1"/>
              <a:t>θ</a:t>
            </a:r>
            <a:r>
              <a:rPr lang="en-US" dirty="0"/>
              <a:t> to the input-label pairs 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this usually involves optimization: picking parameters that perform best (according to some measure of performance) at predicting the labels from the inputs.</a:t>
            </a:r>
          </a:p>
        </p:txBody>
      </p:sp>
    </p:spTree>
    <p:extLst>
      <p:ext uri="{BB962C8B-B14F-4D97-AF65-F5344CB8AC3E}">
        <p14:creationId xmlns:p14="http://schemas.microsoft.com/office/powerpoint/2010/main" val="2195395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2FBAF-FDD2-2D46-9176-0AD4C2F61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strings to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30754-4026-F34D-87DB-39DE4DBBF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I don’t like any of Ford’s trucks.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 do </a:t>
            </a:r>
            <a:r>
              <a:rPr lang="en-US" dirty="0" err="1"/>
              <a:t>n’t</a:t>
            </a:r>
            <a:r>
              <a:rPr lang="en-US" dirty="0"/>
              <a:t> like any of Ford ‘s trucks 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Tokenization: Turning strings into a sequence of symbols (e.g., words, </a:t>
            </a:r>
            <a:r>
              <a:rPr lang="en-US" dirty="0" err="1"/>
              <a:t>subwords</a:t>
            </a:r>
            <a:r>
              <a:rPr lang="en-US" dirty="0"/>
              <a:t>, characters,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98361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Classifiers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447800" y="1600200"/>
            <a:ext cx="85344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marL="342882" indent="-34288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913" indent="-285737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4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120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98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74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65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829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6006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/>
                </a:solidFill>
                <a:latin typeface="Calibri"/>
                <a:cs typeface="Calibri"/>
              </a:rPr>
              <a:t>Inputs are </a:t>
            </a:r>
            <a:r>
              <a:rPr lang="en-US" sz="2800" dirty="0">
                <a:solidFill>
                  <a:srgbClr val="CC0000"/>
                </a:solidFill>
                <a:latin typeface="Calibri"/>
                <a:cs typeface="Calibri"/>
              </a:rPr>
              <a:t>feature values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/>
                </a:solidFill>
                <a:latin typeface="Calibri"/>
                <a:cs typeface="Calibri"/>
              </a:rPr>
              <a:t>Each feature has a </a:t>
            </a:r>
            <a:r>
              <a:rPr lang="en-US" sz="2800" dirty="0">
                <a:solidFill>
                  <a:srgbClr val="CC0000"/>
                </a:solidFill>
                <a:latin typeface="Calibri"/>
                <a:cs typeface="Calibri"/>
              </a:rPr>
              <a:t>weight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/>
                </a:solidFill>
                <a:latin typeface="Calibri"/>
                <a:cs typeface="Calibri"/>
              </a:rPr>
              <a:t>Sum is the </a:t>
            </a:r>
            <a:r>
              <a:rPr lang="en-US" sz="2800" dirty="0">
                <a:solidFill>
                  <a:srgbClr val="CC0000"/>
                </a:solidFill>
                <a:latin typeface="Calibri"/>
                <a:cs typeface="Calibri"/>
              </a:rPr>
              <a:t>activation</a:t>
            </a:r>
          </a:p>
          <a:p>
            <a:pPr>
              <a:lnSpc>
                <a:spcPct val="9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9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9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90000"/>
              </a:lnSpc>
            </a:pPr>
            <a:endParaRPr lang="en-US" sz="2800" dirty="0">
              <a:latin typeface="Calibri"/>
              <a:cs typeface="Calibri"/>
            </a:endParaRP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/>
                </a:solidFill>
                <a:latin typeface="Calibri"/>
                <a:cs typeface="Calibri"/>
              </a:rPr>
              <a:t>If the activation is: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latin typeface="Calibri"/>
                <a:cs typeface="Calibri"/>
              </a:rPr>
              <a:t>Positive, output +1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latin typeface="Calibri"/>
                <a:cs typeface="Calibri"/>
              </a:rPr>
              <a:t>Negative, output -1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391400" y="5029200"/>
            <a:ext cx="685800" cy="1219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4000">
                <a:latin typeface="Calibri"/>
                <a:cs typeface="Calibri"/>
                <a:sym typeface="Symbol" charset="0"/>
              </a:rPr>
              <a:t></a:t>
            </a:r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>
            <a:off x="6553200" y="5257800"/>
            <a:ext cx="838200" cy="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6553200" y="5638800"/>
            <a:ext cx="838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6553200" y="6019800"/>
            <a:ext cx="8382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172200" y="5105400"/>
            <a:ext cx="3810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/>
                <a:cs typeface="Calibri"/>
              </a:rPr>
              <a:t>f</a:t>
            </a:r>
            <a:r>
              <a:rPr lang="en-US" baseline="-25000">
                <a:latin typeface="Calibri"/>
                <a:cs typeface="Calibri"/>
              </a:rPr>
              <a:t>1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6172200" y="5486400"/>
            <a:ext cx="3810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/>
                <a:cs typeface="Calibri"/>
              </a:rPr>
              <a:t>f</a:t>
            </a:r>
            <a:r>
              <a:rPr lang="en-US" baseline="-25000">
                <a:latin typeface="Calibri"/>
                <a:cs typeface="Calibri"/>
              </a:rPr>
              <a:t>2</a:t>
            </a: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172200" y="5867400"/>
            <a:ext cx="3810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/>
                <a:cs typeface="Calibri"/>
              </a:rPr>
              <a:t>f</a:t>
            </a:r>
            <a:r>
              <a:rPr lang="en-US" baseline="-25000">
                <a:latin typeface="Calibri"/>
                <a:cs typeface="Calibri"/>
              </a:rPr>
              <a:t>3</a:t>
            </a:r>
          </a:p>
        </p:txBody>
      </p:sp>
      <p:sp>
        <p:nvSpPr>
          <p:cNvPr id="13" name="Text Box 12"/>
          <p:cNvSpPr txBox="1">
            <a:spLocks noChangeArrowheads="1"/>
          </p:cNvSpPr>
          <p:nvPr/>
        </p:nvSpPr>
        <p:spPr bwMode="auto">
          <a:xfrm>
            <a:off x="6705600" y="4876800"/>
            <a:ext cx="533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w</a:t>
            </a:r>
            <a:r>
              <a:rPr lang="en-US" baseline="-25000">
                <a:latin typeface="Calibri"/>
                <a:cs typeface="Calibri"/>
              </a:rPr>
              <a:t>1</a:t>
            </a:r>
            <a:endParaRPr lang="en-US">
              <a:latin typeface="Calibri"/>
              <a:cs typeface="Calibri"/>
            </a:endParaRPr>
          </a:p>
        </p:txBody>
      </p:sp>
      <p:sp>
        <p:nvSpPr>
          <p:cNvPr id="14" name="Text Box 13"/>
          <p:cNvSpPr txBox="1">
            <a:spLocks noChangeArrowheads="1"/>
          </p:cNvSpPr>
          <p:nvPr/>
        </p:nvSpPr>
        <p:spPr bwMode="auto">
          <a:xfrm>
            <a:off x="6705600" y="5272088"/>
            <a:ext cx="5334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w</a:t>
            </a:r>
            <a:r>
              <a:rPr lang="en-US" baseline="-25000">
                <a:latin typeface="Calibri"/>
                <a:cs typeface="Calibri"/>
              </a:rPr>
              <a:t>2</a:t>
            </a:r>
            <a:endParaRPr lang="en-US">
              <a:latin typeface="Calibri"/>
              <a:cs typeface="Calibri"/>
            </a:endParaRPr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6705600" y="5638800"/>
            <a:ext cx="533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w</a:t>
            </a:r>
            <a:r>
              <a:rPr lang="en-US" baseline="-25000">
                <a:latin typeface="Calibri"/>
                <a:cs typeface="Calibri"/>
              </a:rPr>
              <a:t>3</a:t>
            </a:r>
            <a:endParaRPr lang="en-US">
              <a:latin typeface="Calibri"/>
              <a:cs typeface="Calibri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8458200" y="5334000"/>
            <a:ext cx="685800" cy="609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400">
                <a:latin typeface="Calibri"/>
                <a:cs typeface="Calibri"/>
              </a:rPr>
              <a:t>&gt;0?</a:t>
            </a:r>
          </a:p>
        </p:txBody>
      </p:sp>
      <p:cxnSp>
        <p:nvCxnSpPr>
          <p:cNvPr id="17" name="AutoShape 16"/>
          <p:cNvCxnSpPr>
            <a:cxnSpLocks noChangeShapeType="1"/>
            <a:stCxn id="6" idx="3"/>
            <a:endCxn id="16" idx="1"/>
          </p:cNvCxnSpPr>
          <p:nvPr/>
        </p:nvCxnSpPr>
        <p:spPr bwMode="auto">
          <a:xfrm>
            <a:off x="8077200" y="5638800"/>
            <a:ext cx="381000" cy="0"/>
          </a:xfrm>
          <a:prstGeom prst="straightConnector1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8" name="Line 17"/>
          <p:cNvSpPr>
            <a:spLocks noChangeShapeType="1"/>
          </p:cNvSpPr>
          <p:nvPr/>
        </p:nvSpPr>
        <p:spPr bwMode="auto">
          <a:xfrm>
            <a:off x="9144000" y="5638800"/>
            <a:ext cx="381000" cy="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/>
              <a:cs typeface="Calibri"/>
            </a:endParaRPr>
          </a:p>
        </p:txBody>
      </p:sp>
      <p:pic>
        <p:nvPicPr>
          <p:cNvPr id="19" name="Picture 18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838" y="3689350"/>
            <a:ext cx="7624762" cy="79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1" descr="Neuron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1524000"/>
            <a:ext cx="4419600" cy="166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7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 animBg="1"/>
      <p:bldP spid="1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6808C-1CBD-3941-9342-FD9F14F2C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Features: two 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EDCC5-018F-E149-9383-449CE56D4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Statistical NLP view</a:t>
            </a:r>
          </a:p>
          <a:p>
            <a:r>
              <a:rPr lang="en-US" dirty="0"/>
              <a:t>Deep learning view</a:t>
            </a:r>
          </a:p>
        </p:txBody>
      </p:sp>
    </p:spTree>
    <p:extLst>
      <p:ext uri="{BB962C8B-B14F-4D97-AF65-F5344CB8AC3E}">
        <p14:creationId xmlns:p14="http://schemas.microsoft.com/office/powerpoint/2010/main" val="187564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1B1B6-16F2-7E4A-B866-B2D8B1B38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Two-Class Classifier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CECC1D-073C-8249-B4BB-2D780AA74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6251" y="1690688"/>
            <a:ext cx="9159497" cy="486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450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B44C8-81DA-9A4A-BCB1-FE01B4DF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supervised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E844D-4AED-6E4F-8A44-0D3592BD2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usually need to use </a:t>
            </a:r>
            <a:r>
              <a:rPr lang="en-US" i="1" dirty="0"/>
              <a:t>regularization</a:t>
            </a:r>
            <a:r>
              <a:rPr lang="en-US" dirty="0"/>
              <a:t> to avoid overfitting</a:t>
            </a:r>
          </a:p>
          <a:p>
            <a:pPr lvl="1"/>
            <a:r>
              <a:rPr lang="en-US" dirty="0"/>
              <a:t>early stopping could be used as well.</a:t>
            </a:r>
          </a:p>
          <a:p>
            <a:r>
              <a:rPr lang="en-US" dirty="0"/>
              <a:t>We split data into train, dev, test</a:t>
            </a:r>
          </a:p>
          <a:p>
            <a:r>
              <a:rPr lang="en-US" dirty="0"/>
              <a:t>Normally all subsets are from the same distribution</a:t>
            </a:r>
          </a:p>
          <a:p>
            <a:r>
              <a:rPr lang="en-US" dirty="0"/>
              <a:t>The hyperparameters of the models are chosen using the dev set</a:t>
            </a:r>
          </a:p>
        </p:txBody>
      </p:sp>
    </p:spTree>
    <p:extLst>
      <p:ext uri="{BB962C8B-B14F-4D97-AF65-F5344CB8AC3E}">
        <p14:creationId xmlns:p14="http://schemas.microsoft.com/office/powerpoint/2010/main" val="32824608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82295-B437-524A-802C-EF7C4F487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sentiment classifier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AB1AF2-9211-8E48-BF24-43ED95E010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3353" y="1825625"/>
            <a:ext cx="676529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7184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720CB1-A3D6-B348-B302-B6E812410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200" y="831850"/>
            <a:ext cx="84836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6573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8F6B5E-A6CE-4943-8F93-5DB57D78A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698500"/>
            <a:ext cx="83439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627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76BF4F-A08F-B042-968A-AD8D020EB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660400"/>
            <a:ext cx="86487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303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44A14F-386B-3341-A3B8-6371F4D21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685800"/>
            <a:ext cx="8813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884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068FE8-4B91-1C4F-8F5D-E742B80F4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800" y="755650"/>
            <a:ext cx="8788400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241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40F200-A71A-5D43-B0DE-3865983EE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673100"/>
            <a:ext cx="88392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681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7F0E4-0D07-A447-B53F-F88E4D3F1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probabilistic decisions?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25105-CD88-8B43-9699-8AAFC3BC5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Activation:</a:t>
            </a:r>
          </a:p>
          <a:p>
            <a:r>
              <a:rPr lang="en-US" dirty="0"/>
              <a:t>If 			        very positive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want probability going to 1</a:t>
            </a:r>
          </a:p>
          <a:p>
            <a:r>
              <a:rPr lang="en-US" dirty="0"/>
              <a:t>If  			        very negative </a:t>
            </a:r>
            <a:r>
              <a:rPr lang="en-US" dirty="0">
                <a:sym typeface="Wingdings" pitchFamily="2" charset="2"/>
              </a:rPr>
              <a:t> want probability going to 0</a:t>
            </a:r>
            <a:endParaRPr lang="en-US" dirty="0"/>
          </a:p>
          <a:p>
            <a:endParaRPr lang="en-US" dirty="0"/>
          </a:p>
          <a:p>
            <a:r>
              <a:rPr lang="en-US" dirty="0"/>
              <a:t>Sigmoid function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AE5465-7267-6347-9424-88B3633DC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676223"/>
            <a:ext cx="4499765" cy="29936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023F1C-5C7B-CE4F-BF28-C4CD16C96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835" y="1462064"/>
            <a:ext cx="2124364" cy="4271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864371-E682-A849-9B7D-DC719B4DD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235" y="2390157"/>
            <a:ext cx="1755673" cy="3530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638DDA-CCD1-7340-B7B0-D4224D525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235" y="2878137"/>
            <a:ext cx="1755673" cy="3530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719EC6E-012A-1F44-95D8-033BB9FE5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6235" y="4684096"/>
            <a:ext cx="29972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070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CDD0D9-9B03-D440-9AAD-7E5F928FB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711200"/>
            <a:ext cx="88773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1118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56E000-36C7-5843-8C83-D42958302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698500"/>
            <a:ext cx="88392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103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EFD90-0FB1-BC4F-B707-7C0392631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NNs made of?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41119A-9446-6B4D-8F5F-3C44E0BB7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133" y="2132963"/>
            <a:ext cx="8007350" cy="359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6728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55E3AD-1F5E-8C44-9577-3AD32C9CD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0320" y="643466"/>
            <a:ext cx="779136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8746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928BEF-9549-D544-A2DE-84D17FE58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050" y="311150"/>
            <a:ext cx="859790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8870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21769F-4863-2C4F-AE37-86A561168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73050"/>
            <a:ext cx="8763000" cy="631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2543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DB3B27-2028-E44F-92C3-346613730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850" y="711200"/>
            <a:ext cx="87503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508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D87EAB-CF57-4644-A370-35DDEF26F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679450"/>
            <a:ext cx="87376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176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C0B4E0-90BA-554F-BDD6-40EFD627F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584200"/>
            <a:ext cx="89662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641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90F359-4A52-4440-90EB-F8269A859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0" y="152400"/>
            <a:ext cx="86995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288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7F0E4-0D07-A447-B53F-F88E4D3F1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w?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25105-CD88-8B43-9699-8AAFC3BC5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1"/>
            <a:ext cx="11379200" cy="21843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Maximum likelihood estimation:</a:t>
            </a:r>
          </a:p>
          <a:p>
            <a:endParaRPr lang="en-US" dirty="0"/>
          </a:p>
          <a:p>
            <a:endParaRPr lang="en-US" dirty="0"/>
          </a:p>
          <a:p>
            <a:pPr lvl="5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with: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7B2151-1C3E-ED47-BFCE-EAA4666C3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700" y="2438400"/>
            <a:ext cx="8140700" cy="990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798623-B533-7F46-AAD8-FF82D2229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3810000"/>
            <a:ext cx="8153400" cy="21717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B69FF1C-F68D-CD4A-9ACA-E444132D23F8}"/>
              </a:ext>
            </a:extLst>
          </p:cNvPr>
          <p:cNvSpPr txBox="1"/>
          <p:nvPr/>
        </p:nvSpPr>
        <p:spPr>
          <a:xfrm>
            <a:off x="304800" y="6269935"/>
            <a:ext cx="3681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=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180597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6134D7-4D31-D241-854C-7AF207E2F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09550"/>
            <a:ext cx="88392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6082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B346C4-EA6B-A448-AF7C-169E4B9A4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228600"/>
            <a:ext cx="8890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43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Multiclass Logistic Regression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>
          <a:xfrm>
            <a:off x="457199" y="1249150"/>
            <a:ext cx="7663021" cy="4648413"/>
          </a:xfrm>
        </p:spPr>
        <p:txBody>
          <a:bodyPr/>
          <a:lstStyle/>
          <a:p>
            <a:pPr eaLnBrk="1" hangingPunct="1"/>
            <a:endParaRPr lang="fa-IR" sz="2400" dirty="0"/>
          </a:p>
          <a:p>
            <a:pPr eaLnBrk="1" hangingPunct="1"/>
            <a:r>
              <a:rPr lang="en-US" sz="2400" dirty="0"/>
              <a:t>Multi-class linear classification</a:t>
            </a:r>
          </a:p>
          <a:p>
            <a:pPr lvl="3"/>
            <a:endParaRPr lang="en-US" sz="500" dirty="0"/>
          </a:p>
          <a:p>
            <a:pPr lvl="1" eaLnBrk="1" hangingPunct="1"/>
            <a:r>
              <a:rPr lang="en-US" sz="2000" dirty="0"/>
              <a:t>A weight vector for each class:</a:t>
            </a:r>
          </a:p>
          <a:p>
            <a:pPr lvl="1" eaLnBrk="1" hangingPunct="1"/>
            <a:endParaRPr lang="en-US" sz="1800" dirty="0"/>
          </a:p>
          <a:p>
            <a:pPr lvl="1" eaLnBrk="1" hangingPunct="1"/>
            <a:r>
              <a:rPr lang="en-US" sz="2000" dirty="0"/>
              <a:t>Score (activation) of a class y:</a:t>
            </a:r>
          </a:p>
          <a:p>
            <a:pPr lvl="1" eaLnBrk="1" hangingPunct="1"/>
            <a:endParaRPr lang="en-US" sz="1400" dirty="0"/>
          </a:p>
          <a:p>
            <a:pPr lvl="1" eaLnBrk="1" hangingPunct="1"/>
            <a:r>
              <a:rPr lang="en-US" sz="2000" dirty="0"/>
              <a:t>Prediction w/highest score wins:</a:t>
            </a:r>
          </a:p>
          <a:p>
            <a:pPr lvl="1" eaLnBrk="1" hangingPunct="1"/>
            <a:endParaRPr lang="en-US" sz="2000" dirty="0"/>
          </a:p>
          <a:p>
            <a:endParaRPr lang="en-US" sz="2400" dirty="0"/>
          </a:p>
          <a:p>
            <a:r>
              <a:rPr lang="en-US" sz="2400" dirty="0"/>
              <a:t>How to make the scores into probabilities? </a:t>
            </a:r>
          </a:p>
          <a:p>
            <a:endParaRPr lang="en-US" sz="2400" dirty="0"/>
          </a:p>
        </p:txBody>
      </p:sp>
      <p:pic>
        <p:nvPicPr>
          <p:cNvPr id="23" name="Picture 22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692173" y="2817470"/>
            <a:ext cx="1419225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23" descr="txp_fi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743450" y="3427070"/>
            <a:ext cx="3352800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562" name="Picture 23" descr="txp_fi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706936" y="2332375"/>
            <a:ext cx="46831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294841-EA58-6540-B947-20938E1FBC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0251" y="4869499"/>
            <a:ext cx="11381220" cy="955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04A082-2EAB-6746-AC77-10A6707493BB}"/>
              </a:ext>
            </a:extLst>
          </p:cNvPr>
          <p:cNvSpPr txBox="1"/>
          <p:nvPr/>
        </p:nvSpPr>
        <p:spPr>
          <a:xfrm>
            <a:off x="152400" y="6326784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activations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1160BA8-E5ED-8446-93A9-D6854AC57FED}"/>
              </a:ext>
            </a:extLst>
          </p:cNvPr>
          <p:cNvSpPr txBox="1"/>
          <p:nvPr/>
        </p:nvSpPr>
        <p:spPr>
          <a:xfrm>
            <a:off x="6443821" y="6326784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softmax</a:t>
            </a:r>
            <a:r>
              <a:rPr lang="en-US" dirty="0"/>
              <a:t> activations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FB3524F8-E0B3-8340-955D-C75B4C522349}"/>
              </a:ext>
            </a:extLst>
          </p:cNvPr>
          <p:cNvSpPr/>
          <p:nvPr/>
        </p:nvSpPr>
        <p:spPr>
          <a:xfrm rot="16200000">
            <a:off x="1032344" y="5229339"/>
            <a:ext cx="297670" cy="1752441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B7E6F4D8-AD56-5543-A764-C98B710D187F}"/>
              </a:ext>
            </a:extLst>
          </p:cNvPr>
          <p:cNvSpPr/>
          <p:nvPr/>
        </p:nvSpPr>
        <p:spPr>
          <a:xfrm rot="16200000">
            <a:off x="7141376" y="1508727"/>
            <a:ext cx="254862" cy="9236475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351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7" grpId="0"/>
      <p:bldP spid="5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How do we make nonlinear classifiers out of </a:t>
            </a:r>
            <a:r>
              <a:rPr lang="en-US" sz="3600" dirty="0" err="1"/>
              <a:t>perceptrons</a:t>
            </a:r>
            <a:r>
              <a:rPr lang="en-US" sz="3600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2103438"/>
            <a:ext cx="8229600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Build a multi-layer neural network!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18340"/>
            <a:ext cx="7924800" cy="388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429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A302-9CEB-6B49-ABD1-29F430BBE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Multi-class 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03218-AF12-B84B-9173-EA96ED271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1"/>
            <a:ext cx="11379200" cy="472916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= special case of neural network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43A5720-5954-FF44-86F2-64DBD510BFDF}"/>
              </a:ext>
            </a:extLst>
          </p:cNvPr>
          <p:cNvSpPr/>
          <p:nvPr/>
        </p:nvSpPr>
        <p:spPr>
          <a:xfrm>
            <a:off x="4702432" y="2717803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</a:t>
            </a:r>
            <a:r>
              <a:rPr lang="en-US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0BE87EE-69BD-EB48-9DD5-DA170DA4F94D}"/>
              </a:ext>
            </a:extLst>
          </p:cNvPr>
          <p:cNvSpPr/>
          <p:nvPr/>
        </p:nvSpPr>
        <p:spPr>
          <a:xfrm>
            <a:off x="4702432" y="3609183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</a:t>
            </a:r>
            <a:r>
              <a:rPr lang="en-US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1262234-C440-9646-8C45-15CF6D9DD208}"/>
              </a:ext>
            </a:extLst>
          </p:cNvPr>
          <p:cNvSpPr/>
          <p:nvPr/>
        </p:nvSpPr>
        <p:spPr>
          <a:xfrm>
            <a:off x="4702432" y="4498184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</a:t>
            </a:r>
            <a:r>
              <a:rPr lang="en-US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5949CF-19FB-1D42-BE49-C1BB158B76B2}"/>
              </a:ext>
            </a:extLst>
          </p:cNvPr>
          <p:cNvSpPr/>
          <p:nvPr/>
        </p:nvSpPr>
        <p:spPr>
          <a:xfrm>
            <a:off x="2645032" y="2286000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(x)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9EBA67D-7088-8F47-A94A-49D9EFD08CFB}"/>
              </a:ext>
            </a:extLst>
          </p:cNvPr>
          <p:cNvSpPr/>
          <p:nvPr/>
        </p:nvSpPr>
        <p:spPr>
          <a:xfrm>
            <a:off x="2645032" y="3022599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11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(x)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BEF69C-9711-1844-9BC8-DCFD043A9A0B}"/>
              </a:ext>
            </a:extLst>
          </p:cNvPr>
          <p:cNvSpPr/>
          <p:nvPr/>
        </p:nvSpPr>
        <p:spPr>
          <a:xfrm>
            <a:off x="2645032" y="3759198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11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(x)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5393A65-A87E-1F41-AD61-11E9C632BB3B}"/>
              </a:ext>
            </a:extLst>
          </p:cNvPr>
          <p:cNvSpPr/>
          <p:nvPr/>
        </p:nvSpPr>
        <p:spPr>
          <a:xfrm>
            <a:off x="2645032" y="5107784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1100" baseline="-25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(x)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F42AD92-0C8E-3E4A-BE55-152C758BDA6F}"/>
              </a:ext>
            </a:extLst>
          </p:cNvPr>
          <p:cNvCxnSpPr>
            <a:stCxn id="7" idx="6"/>
            <a:endCxn id="4" idx="2"/>
          </p:cNvCxnSpPr>
          <p:nvPr/>
        </p:nvCxnSpPr>
        <p:spPr>
          <a:xfrm>
            <a:off x="3254632" y="2590800"/>
            <a:ext cx="1447800" cy="431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CD660CD-F8DF-EE46-B5C2-696E0390DD09}"/>
              </a:ext>
            </a:extLst>
          </p:cNvPr>
          <p:cNvSpPr txBox="1"/>
          <p:nvPr/>
        </p:nvSpPr>
        <p:spPr>
          <a:xfrm>
            <a:off x="15522766" y="2996588"/>
            <a:ext cx="1847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6DBF4D5-EB5F-364C-865E-88B171A80127}"/>
              </a:ext>
            </a:extLst>
          </p:cNvPr>
          <p:cNvCxnSpPr>
            <a:cxnSpLocks/>
            <a:stCxn id="7" idx="6"/>
            <a:endCxn id="6" idx="2"/>
          </p:cNvCxnSpPr>
          <p:nvPr/>
        </p:nvCxnSpPr>
        <p:spPr>
          <a:xfrm>
            <a:off x="3254632" y="2590800"/>
            <a:ext cx="1447800" cy="2212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64FB15-66A0-344C-9012-B54F0E0EA9C5}"/>
              </a:ext>
            </a:extLst>
          </p:cNvPr>
          <p:cNvCxnSpPr>
            <a:cxnSpLocks/>
            <a:stCxn id="8" idx="6"/>
            <a:endCxn id="6" idx="2"/>
          </p:cNvCxnSpPr>
          <p:nvPr/>
        </p:nvCxnSpPr>
        <p:spPr>
          <a:xfrm>
            <a:off x="3254632" y="3327399"/>
            <a:ext cx="1447800" cy="14755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5D7D91-D32E-9C4E-A158-6624CCE36735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3254632" y="4063998"/>
            <a:ext cx="1447800" cy="7389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0709B-07A7-4140-BC26-0FE413669EAC}"/>
              </a:ext>
            </a:extLst>
          </p:cNvPr>
          <p:cNvCxnSpPr>
            <a:cxnSpLocks/>
            <a:stCxn id="10" idx="6"/>
            <a:endCxn id="6" idx="2"/>
          </p:cNvCxnSpPr>
          <p:nvPr/>
        </p:nvCxnSpPr>
        <p:spPr>
          <a:xfrm flipV="1">
            <a:off x="3254632" y="4802984"/>
            <a:ext cx="1447800" cy="609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24526FC-59B9-1D43-A928-3AE96BD3E3E3}"/>
              </a:ext>
            </a:extLst>
          </p:cNvPr>
          <p:cNvCxnSpPr>
            <a:cxnSpLocks/>
            <a:stCxn id="7" idx="6"/>
            <a:endCxn id="5" idx="2"/>
          </p:cNvCxnSpPr>
          <p:nvPr/>
        </p:nvCxnSpPr>
        <p:spPr>
          <a:xfrm>
            <a:off x="3254632" y="2590800"/>
            <a:ext cx="1447800" cy="13231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7053426-5F80-F045-B572-E86C7C3630A4}"/>
              </a:ext>
            </a:extLst>
          </p:cNvPr>
          <p:cNvCxnSpPr>
            <a:cxnSpLocks/>
            <a:stCxn id="9" idx="6"/>
            <a:endCxn id="5" idx="2"/>
          </p:cNvCxnSpPr>
          <p:nvPr/>
        </p:nvCxnSpPr>
        <p:spPr>
          <a:xfrm flipV="1">
            <a:off x="3254632" y="3913983"/>
            <a:ext cx="1447800" cy="1500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10353CD-9070-5141-A6EA-B8AF432B6F9A}"/>
              </a:ext>
            </a:extLst>
          </p:cNvPr>
          <p:cNvCxnSpPr>
            <a:cxnSpLocks/>
            <a:stCxn id="9" idx="6"/>
            <a:endCxn id="4" idx="2"/>
          </p:cNvCxnSpPr>
          <p:nvPr/>
        </p:nvCxnSpPr>
        <p:spPr>
          <a:xfrm flipV="1">
            <a:off x="3254632" y="3022603"/>
            <a:ext cx="1447800" cy="10413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FE8A068-D7D8-3548-B1A8-918E436445B5}"/>
              </a:ext>
            </a:extLst>
          </p:cNvPr>
          <p:cNvCxnSpPr>
            <a:cxnSpLocks/>
            <a:stCxn id="8" idx="6"/>
            <a:endCxn id="4" idx="2"/>
          </p:cNvCxnSpPr>
          <p:nvPr/>
        </p:nvCxnSpPr>
        <p:spPr>
          <a:xfrm flipV="1">
            <a:off x="3254632" y="3022603"/>
            <a:ext cx="1447800" cy="3047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0B73F45-26B0-9445-AB5D-969B97599676}"/>
              </a:ext>
            </a:extLst>
          </p:cNvPr>
          <p:cNvCxnSpPr>
            <a:cxnSpLocks/>
            <a:stCxn id="8" idx="6"/>
            <a:endCxn id="5" idx="2"/>
          </p:cNvCxnSpPr>
          <p:nvPr/>
        </p:nvCxnSpPr>
        <p:spPr>
          <a:xfrm>
            <a:off x="3254632" y="3327399"/>
            <a:ext cx="1447800" cy="586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90B7433-4A04-4B4D-B0B8-7F8D96C47B07}"/>
              </a:ext>
            </a:extLst>
          </p:cNvPr>
          <p:cNvCxnSpPr>
            <a:cxnSpLocks/>
            <a:stCxn id="10" idx="6"/>
            <a:endCxn id="5" idx="2"/>
          </p:cNvCxnSpPr>
          <p:nvPr/>
        </p:nvCxnSpPr>
        <p:spPr>
          <a:xfrm flipV="1">
            <a:off x="3254632" y="3913983"/>
            <a:ext cx="1447800" cy="1498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3F5117D-CF3A-5C47-9B55-26A495F20C27}"/>
              </a:ext>
            </a:extLst>
          </p:cNvPr>
          <p:cNvCxnSpPr>
            <a:cxnSpLocks/>
            <a:stCxn id="10" idx="6"/>
            <a:endCxn id="4" idx="2"/>
          </p:cNvCxnSpPr>
          <p:nvPr/>
        </p:nvCxnSpPr>
        <p:spPr>
          <a:xfrm flipV="1">
            <a:off x="3254632" y="3022603"/>
            <a:ext cx="1447800" cy="23899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C49AFAAF-6B45-4143-B9C8-B1497848ED93}"/>
              </a:ext>
            </a:extLst>
          </p:cNvPr>
          <p:cNvSpPr/>
          <p:nvPr/>
        </p:nvSpPr>
        <p:spPr>
          <a:xfrm>
            <a:off x="5751177" y="2464991"/>
            <a:ext cx="399055" cy="28979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8FB1BB8-62CF-1946-9AAA-C5CC0111225A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5312032" y="3022603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AB00FCE-948B-D04E-995A-4E7BCF24FFA4}"/>
              </a:ext>
            </a:extLst>
          </p:cNvPr>
          <p:cNvCxnSpPr>
            <a:cxnSpLocks/>
            <a:stCxn id="5" idx="6"/>
            <a:endCxn id="47" idx="1"/>
          </p:cNvCxnSpPr>
          <p:nvPr/>
        </p:nvCxnSpPr>
        <p:spPr>
          <a:xfrm>
            <a:off x="5312032" y="3913983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083B8BE-BF9B-464D-AA23-19734243F6C4}"/>
              </a:ext>
            </a:extLst>
          </p:cNvPr>
          <p:cNvCxnSpPr>
            <a:cxnSpLocks/>
          </p:cNvCxnSpPr>
          <p:nvPr/>
        </p:nvCxnSpPr>
        <p:spPr>
          <a:xfrm>
            <a:off x="5312032" y="4773915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FA89556-5068-A441-9CAC-271C20C5D8C3}"/>
              </a:ext>
            </a:extLst>
          </p:cNvPr>
          <p:cNvCxnSpPr>
            <a:cxnSpLocks/>
          </p:cNvCxnSpPr>
          <p:nvPr/>
        </p:nvCxnSpPr>
        <p:spPr>
          <a:xfrm>
            <a:off x="6150232" y="3044267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C0DC496-EF5A-DB4D-99ED-6CDCD593A420}"/>
              </a:ext>
            </a:extLst>
          </p:cNvPr>
          <p:cNvCxnSpPr>
            <a:cxnSpLocks/>
          </p:cNvCxnSpPr>
          <p:nvPr/>
        </p:nvCxnSpPr>
        <p:spPr>
          <a:xfrm>
            <a:off x="6150232" y="3935647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AB78201-4F0B-4C44-9A9C-5BC367C357C7}"/>
              </a:ext>
            </a:extLst>
          </p:cNvPr>
          <p:cNvCxnSpPr>
            <a:cxnSpLocks/>
          </p:cNvCxnSpPr>
          <p:nvPr/>
        </p:nvCxnSpPr>
        <p:spPr>
          <a:xfrm>
            <a:off x="6150232" y="4795579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2CB9F4C8-49AC-BE4D-B127-F825536060AF}"/>
              </a:ext>
            </a:extLst>
          </p:cNvPr>
          <p:cNvSpPr txBox="1"/>
          <p:nvPr/>
        </p:nvSpPr>
        <p:spPr>
          <a:xfrm>
            <a:off x="5801670" y="2820472"/>
            <a:ext cx="2527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softmax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7743EB1-5D6F-4647-9F8C-F124A3C47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2988" y="2794701"/>
            <a:ext cx="2375244" cy="41472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C8E462E5-C4B1-CB4A-824E-C8AC6F2C6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032" y="3700075"/>
            <a:ext cx="2375244" cy="41472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0F6A915-63C2-B84F-B65F-CEB927BC4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032" y="4545816"/>
            <a:ext cx="2612768" cy="456197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9CCD27E8-5F79-914C-BF8C-E75A58A64CC2}"/>
              </a:ext>
            </a:extLst>
          </p:cNvPr>
          <p:cNvSpPr txBox="1"/>
          <p:nvPr/>
        </p:nvSpPr>
        <p:spPr>
          <a:xfrm>
            <a:off x="2743200" y="457200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63699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9A302-9CEB-6B49-ABD1-29F430BBE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 = Also learn the features!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43A5720-5954-FF44-86F2-64DBD510BFDF}"/>
              </a:ext>
            </a:extLst>
          </p:cNvPr>
          <p:cNvSpPr/>
          <p:nvPr/>
        </p:nvSpPr>
        <p:spPr>
          <a:xfrm>
            <a:off x="9122032" y="2110587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0BE87EE-69BD-EB48-9DD5-DA170DA4F94D}"/>
              </a:ext>
            </a:extLst>
          </p:cNvPr>
          <p:cNvSpPr/>
          <p:nvPr/>
        </p:nvSpPr>
        <p:spPr>
          <a:xfrm>
            <a:off x="9122032" y="3001967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1262234-C440-9646-8C45-15CF6D9DD208}"/>
              </a:ext>
            </a:extLst>
          </p:cNvPr>
          <p:cNvSpPr/>
          <p:nvPr/>
        </p:nvSpPr>
        <p:spPr>
          <a:xfrm>
            <a:off x="9122032" y="3890968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5949CF-19FB-1D42-BE49-C1BB158B76B2}"/>
              </a:ext>
            </a:extLst>
          </p:cNvPr>
          <p:cNvSpPr/>
          <p:nvPr/>
        </p:nvSpPr>
        <p:spPr>
          <a:xfrm>
            <a:off x="7064632" y="1678784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11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(x)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9EBA67D-7088-8F47-A94A-49D9EFD08CFB}"/>
              </a:ext>
            </a:extLst>
          </p:cNvPr>
          <p:cNvSpPr/>
          <p:nvPr/>
        </p:nvSpPr>
        <p:spPr>
          <a:xfrm>
            <a:off x="7064632" y="2415383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11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(x)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BEF69C-9711-1844-9BC8-DCFD043A9A0B}"/>
              </a:ext>
            </a:extLst>
          </p:cNvPr>
          <p:cNvSpPr/>
          <p:nvPr/>
        </p:nvSpPr>
        <p:spPr>
          <a:xfrm>
            <a:off x="7064632" y="3151982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11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(x)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5393A65-A87E-1F41-AD61-11E9C632BB3B}"/>
              </a:ext>
            </a:extLst>
          </p:cNvPr>
          <p:cNvSpPr/>
          <p:nvPr/>
        </p:nvSpPr>
        <p:spPr>
          <a:xfrm>
            <a:off x="7064632" y="4500568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1100" baseline="-25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(x)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F42AD92-0C8E-3E4A-BE55-152C758BDA6F}"/>
              </a:ext>
            </a:extLst>
          </p:cNvPr>
          <p:cNvCxnSpPr>
            <a:stCxn id="7" idx="6"/>
            <a:endCxn id="4" idx="2"/>
          </p:cNvCxnSpPr>
          <p:nvPr/>
        </p:nvCxnSpPr>
        <p:spPr>
          <a:xfrm>
            <a:off x="7674232" y="1983584"/>
            <a:ext cx="1447800" cy="4318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CD660CD-F8DF-EE46-B5C2-696E0390DD09}"/>
              </a:ext>
            </a:extLst>
          </p:cNvPr>
          <p:cNvSpPr txBox="1"/>
          <p:nvPr/>
        </p:nvSpPr>
        <p:spPr>
          <a:xfrm>
            <a:off x="15522766" y="2996588"/>
            <a:ext cx="1847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6DBF4D5-EB5F-364C-865E-88B171A80127}"/>
              </a:ext>
            </a:extLst>
          </p:cNvPr>
          <p:cNvCxnSpPr>
            <a:cxnSpLocks/>
            <a:stCxn id="7" idx="6"/>
            <a:endCxn id="6" idx="2"/>
          </p:cNvCxnSpPr>
          <p:nvPr/>
        </p:nvCxnSpPr>
        <p:spPr>
          <a:xfrm>
            <a:off x="7674232" y="1983584"/>
            <a:ext cx="1447800" cy="2212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64FB15-66A0-344C-9012-B54F0E0EA9C5}"/>
              </a:ext>
            </a:extLst>
          </p:cNvPr>
          <p:cNvCxnSpPr>
            <a:cxnSpLocks/>
            <a:stCxn id="8" idx="6"/>
            <a:endCxn id="6" idx="2"/>
          </p:cNvCxnSpPr>
          <p:nvPr/>
        </p:nvCxnSpPr>
        <p:spPr>
          <a:xfrm>
            <a:off x="7674232" y="2720183"/>
            <a:ext cx="1447800" cy="14755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5D7D91-D32E-9C4E-A158-6624CCE36735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7674232" y="3456782"/>
            <a:ext cx="1447800" cy="7389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0709B-07A7-4140-BC26-0FE413669EAC}"/>
              </a:ext>
            </a:extLst>
          </p:cNvPr>
          <p:cNvCxnSpPr>
            <a:cxnSpLocks/>
            <a:stCxn id="10" idx="6"/>
            <a:endCxn id="6" idx="2"/>
          </p:cNvCxnSpPr>
          <p:nvPr/>
        </p:nvCxnSpPr>
        <p:spPr>
          <a:xfrm flipV="1">
            <a:off x="7674232" y="4195768"/>
            <a:ext cx="1447800" cy="609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24526FC-59B9-1D43-A928-3AE96BD3E3E3}"/>
              </a:ext>
            </a:extLst>
          </p:cNvPr>
          <p:cNvCxnSpPr>
            <a:cxnSpLocks/>
            <a:stCxn id="7" idx="6"/>
            <a:endCxn id="5" idx="2"/>
          </p:cNvCxnSpPr>
          <p:nvPr/>
        </p:nvCxnSpPr>
        <p:spPr>
          <a:xfrm>
            <a:off x="7674232" y="1983584"/>
            <a:ext cx="1447800" cy="13231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7053426-5F80-F045-B572-E86C7C3630A4}"/>
              </a:ext>
            </a:extLst>
          </p:cNvPr>
          <p:cNvCxnSpPr>
            <a:cxnSpLocks/>
            <a:stCxn id="9" idx="6"/>
            <a:endCxn id="5" idx="2"/>
          </p:cNvCxnSpPr>
          <p:nvPr/>
        </p:nvCxnSpPr>
        <p:spPr>
          <a:xfrm flipV="1">
            <a:off x="7674232" y="3306767"/>
            <a:ext cx="1447800" cy="1500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10353CD-9070-5141-A6EA-B8AF432B6F9A}"/>
              </a:ext>
            </a:extLst>
          </p:cNvPr>
          <p:cNvCxnSpPr>
            <a:cxnSpLocks/>
            <a:stCxn id="9" idx="6"/>
            <a:endCxn id="4" idx="2"/>
          </p:cNvCxnSpPr>
          <p:nvPr/>
        </p:nvCxnSpPr>
        <p:spPr>
          <a:xfrm flipV="1">
            <a:off x="7674232" y="2415387"/>
            <a:ext cx="1447800" cy="10413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FE8A068-D7D8-3548-B1A8-918E436445B5}"/>
              </a:ext>
            </a:extLst>
          </p:cNvPr>
          <p:cNvCxnSpPr>
            <a:cxnSpLocks/>
            <a:stCxn id="8" idx="6"/>
            <a:endCxn id="4" idx="2"/>
          </p:cNvCxnSpPr>
          <p:nvPr/>
        </p:nvCxnSpPr>
        <p:spPr>
          <a:xfrm flipV="1">
            <a:off x="7674232" y="2415387"/>
            <a:ext cx="1447800" cy="3047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0B73F45-26B0-9445-AB5D-969B97599676}"/>
              </a:ext>
            </a:extLst>
          </p:cNvPr>
          <p:cNvCxnSpPr>
            <a:cxnSpLocks/>
            <a:stCxn id="8" idx="6"/>
            <a:endCxn id="5" idx="2"/>
          </p:cNvCxnSpPr>
          <p:nvPr/>
        </p:nvCxnSpPr>
        <p:spPr>
          <a:xfrm>
            <a:off x="7674232" y="2720183"/>
            <a:ext cx="1447800" cy="586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90B7433-4A04-4B4D-B0B8-7F8D96C47B07}"/>
              </a:ext>
            </a:extLst>
          </p:cNvPr>
          <p:cNvCxnSpPr>
            <a:cxnSpLocks/>
            <a:stCxn id="10" idx="6"/>
            <a:endCxn id="5" idx="2"/>
          </p:cNvCxnSpPr>
          <p:nvPr/>
        </p:nvCxnSpPr>
        <p:spPr>
          <a:xfrm flipV="1">
            <a:off x="7674232" y="3306767"/>
            <a:ext cx="1447800" cy="14986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3F5117D-CF3A-5C47-9B55-26A495F20C27}"/>
              </a:ext>
            </a:extLst>
          </p:cNvPr>
          <p:cNvCxnSpPr>
            <a:cxnSpLocks/>
            <a:stCxn id="10" idx="6"/>
            <a:endCxn id="4" idx="2"/>
          </p:cNvCxnSpPr>
          <p:nvPr/>
        </p:nvCxnSpPr>
        <p:spPr>
          <a:xfrm flipV="1">
            <a:off x="7674232" y="2415387"/>
            <a:ext cx="1447800" cy="23899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C49AFAAF-6B45-4143-B9C8-B1497848ED93}"/>
              </a:ext>
            </a:extLst>
          </p:cNvPr>
          <p:cNvSpPr/>
          <p:nvPr/>
        </p:nvSpPr>
        <p:spPr>
          <a:xfrm>
            <a:off x="10170777" y="1857775"/>
            <a:ext cx="399055" cy="28979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8FB1BB8-62CF-1946-9AAA-C5CC0111225A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9731632" y="2415387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AB00FCE-948B-D04E-995A-4E7BCF24FFA4}"/>
              </a:ext>
            </a:extLst>
          </p:cNvPr>
          <p:cNvCxnSpPr>
            <a:cxnSpLocks/>
            <a:stCxn id="5" idx="6"/>
            <a:endCxn id="47" idx="1"/>
          </p:cNvCxnSpPr>
          <p:nvPr/>
        </p:nvCxnSpPr>
        <p:spPr>
          <a:xfrm>
            <a:off x="9731632" y="3306767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083B8BE-BF9B-464D-AA23-19734243F6C4}"/>
              </a:ext>
            </a:extLst>
          </p:cNvPr>
          <p:cNvCxnSpPr>
            <a:cxnSpLocks/>
          </p:cNvCxnSpPr>
          <p:nvPr/>
        </p:nvCxnSpPr>
        <p:spPr>
          <a:xfrm>
            <a:off x="9731632" y="4166699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FA89556-5068-A441-9CAC-271C20C5D8C3}"/>
              </a:ext>
            </a:extLst>
          </p:cNvPr>
          <p:cNvCxnSpPr>
            <a:cxnSpLocks/>
          </p:cNvCxnSpPr>
          <p:nvPr/>
        </p:nvCxnSpPr>
        <p:spPr>
          <a:xfrm>
            <a:off x="10569832" y="2437051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C0DC496-EF5A-DB4D-99ED-6CDCD593A420}"/>
              </a:ext>
            </a:extLst>
          </p:cNvPr>
          <p:cNvCxnSpPr>
            <a:cxnSpLocks/>
          </p:cNvCxnSpPr>
          <p:nvPr/>
        </p:nvCxnSpPr>
        <p:spPr>
          <a:xfrm>
            <a:off x="10569832" y="3328431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AB78201-4F0B-4C44-9A9C-5BC367C357C7}"/>
              </a:ext>
            </a:extLst>
          </p:cNvPr>
          <p:cNvCxnSpPr>
            <a:cxnSpLocks/>
          </p:cNvCxnSpPr>
          <p:nvPr/>
        </p:nvCxnSpPr>
        <p:spPr>
          <a:xfrm>
            <a:off x="10569832" y="4188363"/>
            <a:ext cx="4391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2CB9F4C8-49AC-BE4D-B127-F825536060AF}"/>
              </a:ext>
            </a:extLst>
          </p:cNvPr>
          <p:cNvSpPr txBox="1"/>
          <p:nvPr/>
        </p:nvSpPr>
        <p:spPr>
          <a:xfrm>
            <a:off x="10221270" y="2213256"/>
            <a:ext cx="2527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softmax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7743EB1-5D6F-4647-9F8C-F124A3C47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2588" y="2187485"/>
            <a:ext cx="2375244" cy="414725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C8E462E5-C4B1-CB4A-824E-C8AC6F2C6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5632" y="3092859"/>
            <a:ext cx="2375244" cy="41472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0F6A915-63C2-B84F-B65F-CEB927BC4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5632" y="3938600"/>
            <a:ext cx="2612768" cy="45619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2A01153-3F7F-6644-BFE2-8694D89285D8}"/>
              </a:ext>
            </a:extLst>
          </p:cNvPr>
          <p:cNvSpPr txBox="1"/>
          <p:nvPr/>
        </p:nvSpPr>
        <p:spPr>
          <a:xfrm>
            <a:off x="7162800" y="396478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30A9A8E-1F14-F24F-898C-6D4E29D54C25}"/>
              </a:ext>
            </a:extLst>
          </p:cNvPr>
          <p:cNvSpPr/>
          <p:nvPr/>
        </p:nvSpPr>
        <p:spPr>
          <a:xfrm>
            <a:off x="152400" y="1678784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en-US" sz="20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A441AF3-4700-4D4C-97A4-94A70A289E05}"/>
              </a:ext>
            </a:extLst>
          </p:cNvPr>
          <p:cNvSpPr/>
          <p:nvPr/>
        </p:nvSpPr>
        <p:spPr>
          <a:xfrm>
            <a:off x="152400" y="2415383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en-US" sz="20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0768360-3B88-7D40-BC4A-C666016E741C}"/>
              </a:ext>
            </a:extLst>
          </p:cNvPr>
          <p:cNvSpPr/>
          <p:nvPr/>
        </p:nvSpPr>
        <p:spPr>
          <a:xfrm>
            <a:off x="152400" y="3151982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en-US" sz="20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175CDD4-D652-D247-9B4F-692752AF7464}"/>
              </a:ext>
            </a:extLst>
          </p:cNvPr>
          <p:cNvSpPr/>
          <p:nvPr/>
        </p:nvSpPr>
        <p:spPr>
          <a:xfrm>
            <a:off x="152400" y="4500568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  <a:r>
              <a:rPr lang="en-US" sz="2000" baseline="-25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E444B7-D5A5-4846-A1AE-7044E3638EF1}"/>
              </a:ext>
            </a:extLst>
          </p:cNvPr>
          <p:cNvSpPr txBox="1"/>
          <p:nvPr/>
        </p:nvSpPr>
        <p:spPr>
          <a:xfrm>
            <a:off x="228600" y="390025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212EB48-A487-3441-B5C9-9F27DB460D30}"/>
              </a:ext>
            </a:extLst>
          </p:cNvPr>
          <p:cNvSpPr/>
          <p:nvPr/>
        </p:nvSpPr>
        <p:spPr>
          <a:xfrm>
            <a:off x="1828800" y="1676400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449EC0A3-2056-044A-AE2F-C88F186B5C62}"/>
              </a:ext>
            </a:extLst>
          </p:cNvPr>
          <p:cNvSpPr/>
          <p:nvPr/>
        </p:nvSpPr>
        <p:spPr>
          <a:xfrm>
            <a:off x="1828800" y="2412999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3AF0B3B4-206D-6940-908E-B8F44CC68A39}"/>
              </a:ext>
            </a:extLst>
          </p:cNvPr>
          <p:cNvSpPr/>
          <p:nvPr/>
        </p:nvSpPr>
        <p:spPr>
          <a:xfrm>
            <a:off x="1828800" y="3149598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CB0079F-C22D-F447-8748-DD4429427D40}"/>
              </a:ext>
            </a:extLst>
          </p:cNvPr>
          <p:cNvSpPr/>
          <p:nvPr/>
        </p:nvSpPr>
        <p:spPr>
          <a:xfrm>
            <a:off x="1828800" y="4498184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FA79B31-1D20-1E44-A15E-1EC23742DAD1}"/>
              </a:ext>
            </a:extLst>
          </p:cNvPr>
          <p:cNvSpPr txBox="1"/>
          <p:nvPr/>
        </p:nvSpPr>
        <p:spPr>
          <a:xfrm>
            <a:off x="1905000" y="389786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EBD58D6-B6E6-264F-A75C-917629177410}"/>
              </a:ext>
            </a:extLst>
          </p:cNvPr>
          <p:cNvSpPr/>
          <p:nvPr/>
        </p:nvSpPr>
        <p:spPr>
          <a:xfrm>
            <a:off x="3505200" y="1678784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D291ED56-EAB4-6444-8B34-63672FF754B6}"/>
              </a:ext>
            </a:extLst>
          </p:cNvPr>
          <p:cNvSpPr/>
          <p:nvPr/>
        </p:nvSpPr>
        <p:spPr>
          <a:xfrm>
            <a:off x="3505200" y="2415383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B686E79-56CA-AD42-8459-398310976342}"/>
              </a:ext>
            </a:extLst>
          </p:cNvPr>
          <p:cNvSpPr/>
          <p:nvPr/>
        </p:nvSpPr>
        <p:spPr>
          <a:xfrm>
            <a:off x="3505200" y="3151982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01E9E4E-A9F7-0046-A54F-E1C074D731BA}"/>
              </a:ext>
            </a:extLst>
          </p:cNvPr>
          <p:cNvSpPr/>
          <p:nvPr/>
        </p:nvSpPr>
        <p:spPr>
          <a:xfrm>
            <a:off x="3505200" y="4500568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FD06C78-41F4-464E-AF0E-1248CC676A5A}"/>
              </a:ext>
            </a:extLst>
          </p:cNvPr>
          <p:cNvSpPr txBox="1"/>
          <p:nvPr/>
        </p:nvSpPr>
        <p:spPr>
          <a:xfrm>
            <a:off x="3581400" y="390025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B100046-20AD-764A-98C6-15CD85DD0A91}"/>
              </a:ext>
            </a:extLst>
          </p:cNvPr>
          <p:cNvSpPr/>
          <p:nvPr/>
        </p:nvSpPr>
        <p:spPr>
          <a:xfrm>
            <a:off x="5410200" y="1678784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A9C1FE6E-11B8-5943-A4D8-29C373D9E851}"/>
              </a:ext>
            </a:extLst>
          </p:cNvPr>
          <p:cNvSpPr/>
          <p:nvPr/>
        </p:nvSpPr>
        <p:spPr>
          <a:xfrm>
            <a:off x="5410200" y="2415383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A1BD88F-8F49-D444-92C8-C752211BAEAA}"/>
              </a:ext>
            </a:extLst>
          </p:cNvPr>
          <p:cNvSpPr/>
          <p:nvPr/>
        </p:nvSpPr>
        <p:spPr>
          <a:xfrm>
            <a:off x="5410200" y="3151982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49F6B768-DCB7-E94B-8EA6-B6D07998F922}"/>
              </a:ext>
            </a:extLst>
          </p:cNvPr>
          <p:cNvSpPr/>
          <p:nvPr/>
        </p:nvSpPr>
        <p:spPr>
          <a:xfrm>
            <a:off x="5410200" y="4500568"/>
            <a:ext cx="6096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EB86C79-4210-9543-83E6-0D045AD38EF0}"/>
              </a:ext>
            </a:extLst>
          </p:cNvPr>
          <p:cNvSpPr txBox="1"/>
          <p:nvPr/>
        </p:nvSpPr>
        <p:spPr>
          <a:xfrm>
            <a:off x="5486400" y="390025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FCF439-C5E4-9649-8385-752CE3555D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9422" y="1791880"/>
            <a:ext cx="372778" cy="34410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5D04483-3165-034C-BE0B-15F0A4D7A5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7211" y="2530866"/>
            <a:ext cx="372778" cy="3441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C80BE36-B407-0D44-8AF7-EB6CFBA76C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9179" y="3300221"/>
            <a:ext cx="372778" cy="35127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AAFE58B-058B-BA45-A9EE-D6F6C0E4EA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24641" y="4630281"/>
            <a:ext cx="462715" cy="34540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D288C3A-C36C-8B45-8975-F43E3BB073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36286" y="7168346"/>
            <a:ext cx="537661" cy="37994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12BC2E8-5A0C-5A43-9CD3-6E23F71C0B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75885" y="4630281"/>
            <a:ext cx="462715" cy="34540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913E5AA-E16B-F54D-AA02-856880D05EB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44565" y="1817269"/>
            <a:ext cx="372778" cy="34410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90791AF-85B3-AE4C-8102-D8EEFB1D3A7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19467" y="2530866"/>
            <a:ext cx="372778" cy="34410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24C2811-1A29-5648-842D-91B62BE1E09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647260" y="3291039"/>
            <a:ext cx="338889" cy="31933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29AA10B-F33D-3E40-82EC-9CD1D6C5668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024127" y="7113842"/>
            <a:ext cx="394285" cy="35127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7AECD10-FAC9-0044-8A9E-DB39334D940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172967" y="7086600"/>
            <a:ext cx="433714" cy="378514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76457251-B511-594C-A7FA-19373383959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248400" y="7121010"/>
            <a:ext cx="394285" cy="344104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DE54AC2B-BD58-CD45-8754-2ECD37D744D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200742" y="2286104"/>
            <a:ext cx="554762" cy="258531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F54B6809-8D43-374B-866E-FAEBC539B51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193513" y="3199165"/>
            <a:ext cx="554762" cy="258531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EED4B2D8-497C-2545-B102-D16DA940734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198838" y="4073494"/>
            <a:ext cx="554762" cy="26391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D2E5A591-9F0D-0948-815B-21453BD17A6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486400" y="3319869"/>
            <a:ext cx="490130" cy="263915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FA3AAC56-D10E-A94C-898F-D0044F1AE081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486400" y="2639453"/>
            <a:ext cx="490130" cy="258531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57D8FFC3-5BF1-7848-8214-BDECAF7A5D0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510905" y="1877453"/>
            <a:ext cx="490130" cy="258531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5A100085-647A-DF4E-8B43-0FC5F604BF3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477153" y="4739771"/>
            <a:ext cx="471835" cy="235916"/>
          </a:xfrm>
          <a:prstGeom prst="rect">
            <a:avLst/>
          </a:prstGeom>
        </p:spPr>
      </p:pic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83ECE2D3-5359-324A-9257-C777AA415E9C}"/>
              </a:ext>
            </a:extLst>
          </p:cNvPr>
          <p:cNvCxnSpPr>
            <a:cxnSpLocks/>
            <a:stCxn id="35" idx="6"/>
            <a:endCxn id="42" idx="2"/>
          </p:cNvCxnSpPr>
          <p:nvPr/>
        </p:nvCxnSpPr>
        <p:spPr>
          <a:xfrm flipV="1">
            <a:off x="762000" y="1981200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ABCD7A0-8A5E-0649-A78C-A9A10F8D687C}"/>
              </a:ext>
            </a:extLst>
          </p:cNvPr>
          <p:cNvCxnSpPr>
            <a:cxnSpLocks/>
            <a:stCxn id="35" idx="6"/>
            <a:endCxn id="43" idx="2"/>
          </p:cNvCxnSpPr>
          <p:nvPr/>
        </p:nvCxnSpPr>
        <p:spPr>
          <a:xfrm>
            <a:off x="762000" y="1983584"/>
            <a:ext cx="1066800" cy="734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43F17B1-E77E-3242-9073-5E30192DE4F1}"/>
              </a:ext>
            </a:extLst>
          </p:cNvPr>
          <p:cNvCxnSpPr>
            <a:cxnSpLocks/>
            <a:stCxn id="35" idx="6"/>
            <a:endCxn id="45" idx="2"/>
          </p:cNvCxnSpPr>
          <p:nvPr/>
        </p:nvCxnSpPr>
        <p:spPr>
          <a:xfrm>
            <a:off x="762000" y="1983584"/>
            <a:ext cx="1066800" cy="14708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7AA8CC3-A41D-2641-AEC3-00760CF4A2F4}"/>
              </a:ext>
            </a:extLst>
          </p:cNvPr>
          <p:cNvCxnSpPr>
            <a:cxnSpLocks/>
            <a:stCxn id="35" idx="6"/>
            <a:endCxn id="46" idx="2"/>
          </p:cNvCxnSpPr>
          <p:nvPr/>
        </p:nvCxnSpPr>
        <p:spPr>
          <a:xfrm>
            <a:off x="762000" y="1983584"/>
            <a:ext cx="1066800" cy="2819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CBA05B1-1FF2-924E-8540-42C7CCD0D09F}"/>
              </a:ext>
            </a:extLst>
          </p:cNvPr>
          <p:cNvCxnSpPr>
            <a:cxnSpLocks/>
            <a:stCxn id="36" idx="6"/>
            <a:endCxn id="42" idx="2"/>
          </p:cNvCxnSpPr>
          <p:nvPr/>
        </p:nvCxnSpPr>
        <p:spPr>
          <a:xfrm flipV="1">
            <a:off x="762000" y="1981200"/>
            <a:ext cx="1066800" cy="738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1A1430B-7D9B-534C-BE41-71F12328FC51}"/>
              </a:ext>
            </a:extLst>
          </p:cNvPr>
          <p:cNvCxnSpPr>
            <a:cxnSpLocks/>
            <a:stCxn id="36" idx="6"/>
            <a:endCxn id="46" idx="2"/>
          </p:cNvCxnSpPr>
          <p:nvPr/>
        </p:nvCxnSpPr>
        <p:spPr>
          <a:xfrm>
            <a:off x="762000" y="2720183"/>
            <a:ext cx="1066800" cy="20828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B5BBF901-F044-4D4A-BDCC-94282E86A03D}"/>
              </a:ext>
            </a:extLst>
          </p:cNvPr>
          <p:cNvCxnSpPr>
            <a:cxnSpLocks/>
            <a:stCxn id="37" idx="6"/>
            <a:endCxn id="45" idx="2"/>
          </p:cNvCxnSpPr>
          <p:nvPr/>
        </p:nvCxnSpPr>
        <p:spPr>
          <a:xfrm flipV="1">
            <a:off x="762000" y="3454398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BDD6522C-378B-C145-8588-00A5DD78D75F}"/>
              </a:ext>
            </a:extLst>
          </p:cNvPr>
          <p:cNvCxnSpPr>
            <a:cxnSpLocks/>
            <a:stCxn id="36" idx="6"/>
            <a:endCxn id="43" idx="2"/>
          </p:cNvCxnSpPr>
          <p:nvPr/>
        </p:nvCxnSpPr>
        <p:spPr>
          <a:xfrm flipV="1">
            <a:off x="762000" y="2717799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E3CA7E1-B791-F643-A52A-C201B74E77C2}"/>
              </a:ext>
            </a:extLst>
          </p:cNvPr>
          <p:cNvCxnSpPr>
            <a:cxnSpLocks/>
            <a:stCxn id="36" idx="6"/>
            <a:endCxn id="45" idx="2"/>
          </p:cNvCxnSpPr>
          <p:nvPr/>
        </p:nvCxnSpPr>
        <p:spPr>
          <a:xfrm>
            <a:off x="762000" y="2720183"/>
            <a:ext cx="1066800" cy="734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9A4370DF-83A4-7A43-84B5-47EFA835A973}"/>
              </a:ext>
            </a:extLst>
          </p:cNvPr>
          <p:cNvCxnSpPr>
            <a:cxnSpLocks/>
            <a:stCxn id="37" idx="6"/>
            <a:endCxn id="46" idx="2"/>
          </p:cNvCxnSpPr>
          <p:nvPr/>
        </p:nvCxnSpPr>
        <p:spPr>
          <a:xfrm>
            <a:off x="762000" y="3456782"/>
            <a:ext cx="1066800" cy="13462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20EF41F6-7E7D-4746-B5BA-E33F8AACDD3A}"/>
              </a:ext>
            </a:extLst>
          </p:cNvPr>
          <p:cNvCxnSpPr>
            <a:cxnSpLocks/>
            <a:stCxn id="37" idx="6"/>
            <a:endCxn id="43" idx="2"/>
          </p:cNvCxnSpPr>
          <p:nvPr/>
        </p:nvCxnSpPr>
        <p:spPr>
          <a:xfrm flipV="1">
            <a:off x="762000" y="2717799"/>
            <a:ext cx="1066800" cy="738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7F271589-F31A-8548-A1A9-8E363DC490B7}"/>
              </a:ext>
            </a:extLst>
          </p:cNvPr>
          <p:cNvCxnSpPr>
            <a:cxnSpLocks/>
            <a:stCxn id="37" idx="6"/>
            <a:endCxn id="42" idx="2"/>
          </p:cNvCxnSpPr>
          <p:nvPr/>
        </p:nvCxnSpPr>
        <p:spPr>
          <a:xfrm flipV="1">
            <a:off x="762000" y="1981200"/>
            <a:ext cx="1066800" cy="14755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16E567D3-4C4B-0547-8B5F-CCEB65CA29E6}"/>
              </a:ext>
            </a:extLst>
          </p:cNvPr>
          <p:cNvCxnSpPr>
            <a:cxnSpLocks/>
            <a:stCxn id="39" idx="6"/>
            <a:endCxn id="42" idx="2"/>
          </p:cNvCxnSpPr>
          <p:nvPr/>
        </p:nvCxnSpPr>
        <p:spPr>
          <a:xfrm flipV="1">
            <a:off x="762000" y="1981200"/>
            <a:ext cx="1066800" cy="28241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9A3574CE-D484-B141-979B-3D957468BCA2}"/>
              </a:ext>
            </a:extLst>
          </p:cNvPr>
          <p:cNvCxnSpPr>
            <a:cxnSpLocks/>
            <a:stCxn id="39" idx="6"/>
            <a:endCxn id="43" idx="2"/>
          </p:cNvCxnSpPr>
          <p:nvPr/>
        </p:nvCxnSpPr>
        <p:spPr>
          <a:xfrm flipV="1">
            <a:off x="762000" y="2717799"/>
            <a:ext cx="1066800" cy="2087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FEE98790-01FE-B94D-B198-9B5AE88464B2}"/>
              </a:ext>
            </a:extLst>
          </p:cNvPr>
          <p:cNvCxnSpPr>
            <a:cxnSpLocks/>
            <a:stCxn id="39" idx="6"/>
            <a:endCxn id="45" idx="2"/>
          </p:cNvCxnSpPr>
          <p:nvPr/>
        </p:nvCxnSpPr>
        <p:spPr>
          <a:xfrm flipV="1">
            <a:off x="762000" y="3454398"/>
            <a:ext cx="1066800" cy="13509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94E60EF2-2C34-714A-8FF9-5D3E24E36813}"/>
              </a:ext>
            </a:extLst>
          </p:cNvPr>
          <p:cNvCxnSpPr>
            <a:cxnSpLocks/>
            <a:stCxn id="39" idx="6"/>
            <a:endCxn id="46" idx="2"/>
          </p:cNvCxnSpPr>
          <p:nvPr/>
        </p:nvCxnSpPr>
        <p:spPr>
          <a:xfrm flipV="1">
            <a:off x="762000" y="4802984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F7825F59-9CB9-6344-9B57-17527746426F}"/>
              </a:ext>
            </a:extLst>
          </p:cNvPr>
          <p:cNvCxnSpPr>
            <a:cxnSpLocks/>
          </p:cNvCxnSpPr>
          <p:nvPr/>
        </p:nvCxnSpPr>
        <p:spPr>
          <a:xfrm flipV="1">
            <a:off x="2438400" y="1983584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65A182EC-8071-6645-86B2-10FC3010459A}"/>
              </a:ext>
            </a:extLst>
          </p:cNvPr>
          <p:cNvCxnSpPr>
            <a:cxnSpLocks/>
          </p:cNvCxnSpPr>
          <p:nvPr/>
        </p:nvCxnSpPr>
        <p:spPr>
          <a:xfrm>
            <a:off x="2438400" y="1985968"/>
            <a:ext cx="1066800" cy="734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37691FB5-9F33-5E41-9A0A-D6D0DC947AA9}"/>
              </a:ext>
            </a:extLst>
          </p:cNvPr>
          <p:cNvCxnSpPr>
            <a:cxnSpLocks/>
          </p:cNvCxnSpPr>
          <p:nvPr/>
        </p:nvCxnSpPr>
        <p:spPr>
          <a:xfrm>
            <a:off x="2438400" y="1985968"/>
            <a:ext cx="1066800" cy="14708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F929864A-6C42-9A4A-AA31-DCE78AC3DFA7}"/>
              </a:ext>
            </a:extLst>
          </p:cNvPr>
          <p:cNvCxnSpPr>
            <a:cxnSpLocks/>
          </p:cNvCxnSpPr>
          <p:nvPr/>
        </p:nvCxnSpPr>
        <p:spPr>
          <a:xfrm>
            <a:off x="2438400" y="1985968"/>
            <a:ext cx="1066800" cy="2819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2557496D-90FC-8E49-9C3B-FD924BD921F3}"/>
              </a:ext>
            </a:extLst>
          </p:cNvPr>
          <p:cNvCxnSpPr>
            <a:cxnSpLocks/>
          </p:cNvCxnSpPr>
          <p:nvPr/>
        </p:nvCxnSpPr>
        <p:spPr>
          <a:xfrm flipV="1">
            <a:off x="2438400" y="1983584"/>
            <a:ext cx="1066800" cy="738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96C6287D-0C84-3F44-8E45-3EBFB69B44D5}"/>
              </a:ext>
            </a:extLst>
          </p:cNvPr>
          <p:cNvCxnSpPr>
            <a:cxnSpLocks/>
          </p:cNvCxnSpPr>
          <p:nvPr/>
        </p:nvCxnSpPr>
        <p:spPr>
          <a:xfrm>
            <a:off x="2438400" y="2722567"/>
            <a:ext cx="1066800" cy="20828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120AF504-55DC-D34F-844F-3A95DF368096}"/>
              </a:ext>
            </a:extLst>
          </p:cNvPr>
          <p:cNvCxnSpPr>
            <a:cxnSpLocks/>
          </p:cNvCxnSpPr>
          <p:nvPr/>
        </p:nvCxnSpPr>
        <p:spPr>
          <a:xfrm flipV="1">
            <a:off x="2438400" y="3456782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CE9EB7F5-3372-C740-95EA-1E454BE1C05C}"/>
              </a:ext>
            </a:extLst>
          </p:cNvPr>
          <p:cNvCxnSpPr>
            <a:cxnSpLocks/>
          </p:cNvCxnSpPr>
          <p:nvPr/>
        </p:nvCxnSpPr>
        <p:spPr>
          <a:xfrm flipV="1">
            <a:off x="2438400" y="2720183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73697004-4831-AE43-A5ED-784069FE97F9}"/>
              </a:ext>
            </a:extLst>
          </p:cNvPr>
          <p:cNvCxnSpPr>
            <a:cxnSpLocks/>
          </p:cNvCxnSpPr>
          <p:nvPr/>
        </p:nvCxnSpPr>
        <p:spPr>
          <a:xfrm>
            <a:off x="2438400" y="2722567"/>
            <a:ext cx="1066800" cy="734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229FFCF0-28DA-D845-9BB1-5B73A19C0F95}"/>
              </a:ext>
            </a:extLst>
          </p:cNvPr>
          <p:cNvCxnSpPr>
            <a:cxnSpLocks/>
          </p:cNvCxnSpPr>
          <p:nvPr/>
        </p:nvCxnSpPr>
        <p:spPr>
          <a:xfrm>
            <a:off x="2438400" y="3459166"/>
            <a:ext cx="1066800" cy="13462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B33ABE2A-AB6B-5441-8521-4B340F180538}"/>
              </a:ext>
            </a:extLst>
          </p:cNvPr>
          <p:cNvCxnSpPr>
            <a:cxnSpLocks/>
          </p:cNvCxnSpPr>
          <p:nvPr/>
        </p:nvCxnSpPr>
        <p:spPr>
          <a:xfrm flipV="1">
            <a:off x="2438400" y="2720183"/>
            <a:ext cx="1066800" cy="738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6357EF21-034E-9D4C-80D8-3406AA34893F}"/>
              </a:ext>
            </a:extLst>
          </p:cNvPr>
          <p:cNvCxnSpPr>
            <a:cxnSpLocks/>
          </p:cNvCxnSpPr>
          <p:nvPr/>
        </p:nvCxnSpPr>
        <p:spPr>
          <a:xfrm flipV="1">
            <a:off x="2438400" y="1983584"/>
            <a:ext cx="1066800" cy="14755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8AE527D8-4141-8E41-B6C6-33739702ACEA}"/>
              </a:ext>
            </a:extLst>
          </p:cNvPr>
          <p:cNvCxnSpPr>
            <a:cxnSpLocks/>
          </p:cNvCxnSpPr>
          <p:nvPr/>
        </p:nvCxnSpPr>
        <p:spPr>
          <a:xfrm flipV="1">
            <a:off x="2438400" y="1983584"/>
            <a:ext cx="1066800" cy="28241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DD28FD8A-010E-CA44-BBA2-FD8BF8416596}"/>
              </a:ext>
            </a:extLst>
          </p:cNvPr>
          <p:cNvCxnSpPr>
            <a:cxnSpLocks/>
          </p:cNvCxnSpPr>
          <p:nvPr/>
        </p:nvCxnSpPr>
        <p:spPr>
          <a:xfrm flipV="1">
            <a:off x="2438400" y="2720183"/>
            <a:ext cx="1066800" cy="2087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609044F1-96A8-DC42-B7B2-1C9CA2F1B66B}"/>
              </a:ext>
            </a:extLst>
          </p:cNvPr>
          <p:cNvCxnSpPr>
            <a:cxnSpLocks/>
          </p:cNvCxnSpPr>
          <p:nvPr/>
        </p:nvCxnSpPr>
        <p:spPr>
          <a:xfrm flipV="1">
            <a:off x="2438400" y="3456782"/>
            <a:ext cx="1066800" cy="13509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E7F8137A-5D13-CF43-8EF4-D1F112B22AD6}"/>
              </a:ext>
            </a:extLst>
          </p:cNvPr>
          <p:cNvCxnSpPr>
            <a:cxnSpLocks/>
          </p:cNvCxnSpPr>
          <p:nvPr/>
        </p:nvCxnSpPr>
        <p:spPr>
          <a:xfrm flipV="1">
            <a:off x="2438400" y="4805368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CD65653C-0165-2C4C-92B7-FE7DC71C3C87}"/>
              </a:ext>
            </a:extLst>
          </p:cNvPr>
          <p:cNvCxnSpPr>
            <a:cxnSpLocks/>
          </p:cNvCxnSpPr>
          <p:nvPr/>
        </p:nvCxnSpPr>
        <p:spPr>
          <a:xfrm flipV="1">
            <a:off x="6019800" y="1983584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4F777358-80CD-3241-98E3-E428B9AF6390}"/>
              </a:ext>
            </a:extLst>
          </p:cNvPr>
          <p:cNvCxnSpPr>
            <a:cxnSpLocks/>
          </p:cNvCxnSpPr>
          <p:nvPr/>
        </p:nvCxnSpPr>
        <p:spPr>
          <a:xfrm>
            <a:off x="6019800" y="1985968"/>
            <a:ext cx="1066800" cy="734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E0F675C8-1B24-524F-858C-C86971377E78}"/>
              </a:ext>
            </a:extLst>
          </p:cNvPr>
          <p:cNvCxnSpPr>
            <a:cxnSpLocks/>
          </p:cNvCxnSpPr>
          <p:nvPr/>
        </p:nvCxnSpPr>
        <p:spPr>
          <a:xfrm>
            <a:off x="6019800" y="1985968"/>
            <a:ext cx="1066800" cy="14708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05B40515-0F4D-5C46-9A99-79394DF76AA3}"/>
              </a:ext>
            </a:extLst>
          </p:cNvPr>
          <p:cNvCxnSpPr>
            <a:cxnSpLocks/>
          </p:cNvCxnSpPr>
          <p:nvPr/>
        </p:nvCxnSpPr>
        <p:spPr>
          <a:xfrm>
            <a:off x="6019800" y="1985968"/>
            <a:ext cx="1066800" cy="2819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7A06DE4D-5375-BB40-9268-1C5AC95D4199}"/>
              </a:ext>
            </a:extLst>
          </p:cNvPr>
          <p:cNvCxnSpPr>
            <a:cxnSpLocks/>
          </p:cNvCxnSpPr>
          <p:nvPr/>
        </p:nvCxnSpPr>
        <p:spPr>
          <a:xfrm flipV="1">
            <a:off x="6019800" y="1983584"/>
            <a:ext cx="1066800" cy="738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0D6E92EF-39FC-234C-A220-A3F83E361EEB}"/>
              </a:ext>
            </a:extLst>
          </p:cNvPr>
          <p:cNvCxnSpPr>
            <a:cxnSpLocks/>
          </p:cNvCxnSpPr>
          <p:nvPr/>
        </p:nvCxnSpPr>
        <p:spPr>
          <a:xfrm>
            <a:off x="6019800" y="2722567"/>
            <a:ext cx="1066800" cy="20828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E03F6A3F-FCF7-FE4C-8D94-82A79307AA97}"/>
              </a:ext>
            </a:extLst>
          </p:cNvPr>
          <p:cNvCxnSpPr>
            <a:cxnSpLocks/>
          </p:cNvCxnSpPr>
          <p:nvPr/>
        </p:nvCxnSpPr>
        <p:spPr>
          <a:xfrm flipV="1">
            <a:off x="6019800" y="3456782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335386F5-1965-D341-8E1A-C4FAC31BA97F}"/>
              </a:ext>
            </a:extLst>
          </p:cNvPr>
          <p:cNvCxnSpPr>
            <a:cxnSpLocks/>
          </p:cNvCxnSpPr>
          <p:nvPr/>
        </p:nvCxnSpPr>
        <p:spPr>
          <a:xfrm flipV="1">
            <a:off x="6019800" y="2720183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78BF3F7F-586A-4B42-B3F6-F5AD2C58961F}"/>
              </a:ext>
            </a:extLst>
          </p:cNvPr>
          <p:cNvCxnSpPr>
            <a:cxnSpLocks/>
          </p:cNvCxnSpPr>
          <p:nvPr/>
        </p:nvCxnSpPr>
        <p:spPr>
          <a:xfrm>
            <a:off x="6019800" y="2722567"/>
            <a:ext cx="1066800" cy="7342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976F0F04-7C4E-B644-9BCF-ADA074FA9983}"/>
              </a:ext>
            </a:extLst>
          </p:cNvPr>
          <p:cNvCxnSpPr>
            <a:cxnSpLocks/>
          </p:cNvCxnSpPr>
          <p:nvPr/>
        </p:nvCxnSpPr>
        <p:spPr>
          <a:xfrm>
            <a:off x="6019800" y="3459166"/>
            <a:ext cx="1066800" cy="13462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03AF7B9B-CBF7-1249-A51A-763A66E85AC1}"/>
              </a:ext>
            </a:extLst>
          </p:cNvPr>
          <p:cNvCxnSpPr>
            <a:cxnSpLocks/>
          </p:cNvCxnSpPr>
          <p:nvPr/>
        </p:nvCxnSpPr>
        <p:spPr>
          <a:xfrm flipV="1">
            <a:off x="6019800" y="2720183"/>
            <a:ext cx="1066800" cy="738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2B7FA1F7-B4AA-324B-86F1-2ED5A1CB2D08}"/>
              </a:ext>
            </a:extLst>
          </p:cNvPr>
          <p:cNvCxnSpPr>
            <a:cxnSpLocks/>
          </p:cNvCxnSpPr>
          <p:nvPr/>
        </p:nvCxnSpPr>
        <p:spPr>
          <a:xfrm flipV="1">
            <a:off x="6019800" y="1983584"/>
            <a:ext cx="1066800" cy="14755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712D3E96-08D3-A143-9773-6266F721701B}"/>
              </a:ext>
            </a:extLst>
          </p:cNvPr>
          <p:cNvCxnSpPr>
            <a:cxnSpLocks/>
          </p:cNvCxnSpPr>
          <p:nvPr/>
        </p:nvCxnSpPr>
        <p:spPr>
          <a:xfrm flipV="1">
            <a:off x="6019800" y="1983584"/>
            <a:ext cx="1066800" cy="28241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781899A1-AD76-EC43-8196-67259176AA09}"/>
              </a:ext>
            </a:extLst>
          </p:cNvPr>
          <p:cNvCxnSpPr>
            <a:cxnSpLocks/>
          </p:cNvCxnSpPr>
          <p:nvPr/>
        </p:nvCxnSpPr>
        <p:spPr>
          <a:xfrm flipV="1">
            <a:off x="6019800" y="2720183"/>
            <a:ext cx="1066800" cy="2087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EE16F824-6829-FF49-8BE4-F9B0B4363308}"/>
              </a:ext>
            </a:extLst>
          </p:cNvPr>
          <p:cNvCxnSpPr>
            <a:cxnSpLocks/>
          </p:cNvCxnSpPr>
          <p:nvPr/>
        </p:nvCxnSpPr>
        <p:spPr>
          <a:xfrm flipV="1">
            <a:off x="6019800" y="3456782"/>
            <a:ext cx="1066800" cy="13509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1A9418F8-DA02-FA4C-AA82-7B0BA7831519}"/>
              </a:ext>
            </a:extLst>
          </p:cNvPr>
          <p:cNvCxnSpPr>
            <a:cxnSpLocks/>
          </p:cNvCxnSpPr>
          <p:nvPr/>
        </p:nvCxnSpPr>
        <p:spPr>
          <a:xfrm flipV="1">
            <a:off x="6019800" y="4805368"/>
            <a:ext cx="1066800" cy="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7C96864B-164A-264C-8D12-EEB1EEF08CBF}"/>
              </a:ext>
            </a:extLst>
          </p:cNvPr>
          <p:cNvSpPr txBox="1"/>
          <p:nvPr/>
        </p:nvSpPr>
        <p:spPr>
          <a:xfrm>
            <a:off x="4528279" y="293088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pic>
        <p:nvPicPr>
          <p:cNvPr id="166" name="Picture 165">
            <a:extLst>
              <a:ext uri="{FF2B5EF4-FFF2-40B4-BE49-F238E27FC236}">
                <a16:creationId xmlns:a16="http://schemas.microsoft.com/office/drawing/2014/main" id="{BC5D178E-561F-D342-9AB1-D38FE627D6E1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314015" y="5613402"/>
            <a:ext cx="4628677" cy="902645"/>
          </a:xfrm>
          <a:prstGeom prst="rect">
            <a:avLst/>
          </a:prstGeom>
        </p:spPr>
      </p:pic>
      <p:sp>
        <p:nvSpPr>
          <p:cNvPr id="167" name="TextBox 166">
            <a:extLst>
              <a:ext uri="{FF2B5EF4-FFF2-40B4-BE49-F238E27FC236}">
                <a16:creationId xmlns:a16="http://schemas.microsoft.com/office/drawing/2014/main" id="{FC439990-DD49-9248-BFC6-744CF7AE7DF9}"/>
              </a:ext>
            </a:extLst>
          </p:cNvPr>
          <p:cNvSpPr txBox="1"/>
          <p:nvPr/>
        </p:nvSpPr>
        <p:spPr>
          <a:xfrm>
            <a:off x="8398132" y="5675332"/>
            <a:ext cx="3284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 = nonlinear activation function</a:t>
            </a:r>
          </a:p>
        </p:txBody>
      </p:sp>
    </p:spTree>
    <p:extLst>
      <p:ext uri="{BB962C8B-B14F-4D97-AF65-F5344CB8AC3E}">
        <p14:creationId xmlns:p14="http://schemas.microsoft.com/office/powerpoint/2010/main" val="1265638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5" grpId="0" animBg="1"/>
      <p:bldP spid="46" grpId="0" animBg="1"/>
      <p:bldP spid="49" grpId="0"/>
      <p:bldP spid="50" grpId="0" animBg="1"/>
      <p:bldP spid="52" grpId="0" animBg="1"/>
      <p:bldP spid="53" grpId="0" animBg="1"/>
      <p:bldP spid="54" grpId="0" animBg="1"/>
      <p:bldP spid="59" grpId="0"/>
      <p:bldP spid="61" grpId="0" animBg="1"/>
      <p:bldP spid="65" grpId="0" animBg="1"/>
      <p:bldP spid="66" grpId="0" animBg="1"/>
      <p:bldP spid="67" grpId="0" animBg="1"/>
      <p:bldP spid="68" grpId="0"/>
      <p:bldP spid="164" grpId="0"/>
      <p:bldP spid="16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E0E604-8F46-CB42-B967-B166C0C07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Activation Functions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495E8-752A-154F-931A-209CF0CA3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1145"/>
            <a:ext cx="12192000" cy="44557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3BCB90-6880-0B47-B165-5AFA4A9C74AD}"/>
              </a:ext>
            </a:extLst>
          </p:cNvPr>
          <p:cNvSpPr txBox="1"/>
          <p:nvPr/>
        </p:nvSpPr>
        <p:spPr>
          <a:xfrm>
            <a:off x="-76200" y="6596390"/>
            <a:ext cx="548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[source: MIT 6.S191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introtodeeplearning.com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] </a:t>
            </a:r>
          </a:p>
        </p:txBody>
      </p:sp>
    </p:spTree>
    <p:extLst>
      <p:ext uri="{BB962C8B-B14F-4D97-AF65-F5344CB8AC3E}">
        <p14:creationId xmlns:p14="http://schemas.microsoft.com/office/powerpoint/2010/main" val="9935199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begin{document}&#10;\[&#10;\mbox{activation}_w(x) = \sum_i w_i \cdot f_i(x) = w \cdot f(x)&#10;\]&#10;\end{document}&#10;"/>
  <p:tag name="FILENAME" val="txp_fig"/>
  <p:tag name="FORMAT" val="pngmono"/>
  <p:tag name="RES" val="1200"/>
  <p:tag name="BLEND" val="0"/>
  <p:tag name="TRANSPARENT" val="0"/>
  <p:tag name="TBUG" val="0"/>
  <p:tag name="ALLOWFS" val="0"/>
  <p:tag name="ORIGWIDTH" val="391"/>
  <p:tag name="PICTUREFILESIZE" val="223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begin{document}&#10;\[&#10;w_{y} \cdot f(x)&#10;\]&#10;\end{document}&#10;"/>
  <p:tag name="FILENAME" val="txp_fig"/>
  <p:tag name="FORMAT" val="pngmono"/>
  <p:tag name="RES" val="1200"/>
  <p:tag name="BLEND" val="0"/>
  <p:tag name="TRANSPARENT" val="0"/>
  <p:tag name="TBUG" val="0"/>
  <p:tag name="ALLOWFS" val="0"/>
  <p:tag name="ORIGWIDTH" val="82"/>
  <p:tag name="PICTUREFILESIZE" val="500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begin{document}&#10;\def\argmax{\mathop{\rm arg\,max}}&#10;\[&#10;y = \argmax_y \,\, w_y \cdot f(x)&#10;\]&#10;\end{document}&#10;"/>
  <p:tag name="FILENAME" val="txp_fig"/>
  <p:tag name="FORMAT" val="pngmono"/>
  <p:tag name="RES" val="1200"/>
  <p:tag name="BLEND" val="0"/>
  <p:tag name="TRANSPARENT" val="0"/>
  <p:tag name="TBUG" val="0"/>
  <p:tag name="ALLOWFS" val="0"/>
  <p:tag name="ORIGWIDTH" val="212"/>
  <p:tag name="PICTUREFILESIZE" val="1227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begin{document}&#10;\[&#10;w_{y}&#10;\]&#10;\end{document}&#10;"/>
  <p:tag name="FILENAME" val="txp_fig"/>
  <p:tag name="FORMAT" val="pngmono"/>
  <p:tag name="RES" val="1200"/>
  <p:tag name="BLEND" val="0"/>
  <p:tag name="TRANSPARENT" val="0"/>
  <p:tag name="TBUG" val="0"/>
  <p:tag name="ALLOWFS" val="0"/>
  <p:tag name="ORIGWIDTH" val="24"/>
  <p:tag name="PICTUREFILESIZE" val="167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460</TotalTime>
  <Words>564</Words>
  <Application>Microsoft Macintosh PowerPoint</Application>
  <PresentationFormat>Widescreen</PresentationFormat>
  <Paragraphs>130</Paragraphs>
  <Slides>41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Calibri Light</vt:lpstr>
      <vt:lpstr>Courier</vt:lpstr>
      <vt:lpstr>Wingdings</vt:lpstr>
      <vt:lpstr>Office Theme</vt:lpstr>
      <vt:lpstr>Equation</vt:lpstr>
      <vt:lpstr>Neural Networks  and Deep Learning  Focusing on classification in NLP</vt:lpstr>
      <vt:lpstr>Linear Classifiers</vt:lpstr>
      <vt:lpstr>How to get probabilistic decisions?</vt:lpstr>
      <vt:lpstr>Best w? </vt:lpstr>
      <vt:lpstr>Multiclass Logistic Regression</vt:lpstr>
      <vt:lpstr>How do we make nonlinear classifiers out of perceptrons?</vt:lpstr>
      <vt:lpstr>Multi-class Logistic Regression</vt:lpstr>
      <vt:lpstr>Deep Neural Network = Also learn the features!</vt:lpstr>
      <vt:lpstr>Common Activation Functions</vt:lpstr>
      <vt:lpstr>Deep Neural Network: Training</vt:lpstr>
      <vt:lpstr>Deep Neural Network: Training</vt:lpstr>
      <vt:lpstr>Deep Learning for Text Classification</vt:lpstr>
      <vt:lpstr>Text classification example: sentiment analysis</vt:lpstr>
      <vt:lpstr>Sentiment analysis</vt:lpstr>
      <vt:lpstr>Sentiment analysis</vt:lpstr>
      <vt:lpstr>Classification</vt:lpstr>
      <vt:lpstr>Building a classifier</vt:lpstr>
      <vt:lpstr>Classification with supervised learning</vt:lpstr>
      <vt:lpstr>From strings to words</vt:lpstr>
      <vt:lpstr>Features: two views</vt:lpstr>
      <vt:lpstr>Evaluating a Two-Class Classifier</vt:lpstr>
      <vt:lpstr>Training supervised classifier</vt:lpstr>
      <vt:lpstr>NN sentiment classifier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NNs made of?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  and Deep Learning</dc:title>
  <dc:creator>Yadollah Yaghoobzadeh</dc:creator>
  <cp:lastModifiedBy>Yadollah Yaghoobzadeh</cp:lastModifiedBy>
  <cp:revision>17</cp:revision>
  <dcterms:created xsi:type="dcterms:W3CDTF">2021-10-01T17:28:53Z</dcterms:created>
  <dcterms:modified xsi:type="dcterms:W3CDTF">2022-09-24T09:50:28Z</dcterms:modified>
</cp:coreProperties>
</file>

<file path=docProps/thumbnail.jpeg>
</file>